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9" d="100"/>
          <a:sy n="59" d="100"/>
        </p:scale>
        <p:origin x="1500"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0E89AF5B-E7A4-4F7E-ACBF-FDA7EA211CA5}" type="datetimeFigureOut">
              <a:rPr lang="ar-IQ" smtClean="0"/>
              <a:t>12/08/1446</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6EC0D178-5B95-4D49-A7A8-C0A6E2E9D40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E89AF5B-E7A4-4F7E-ACBF-FDA7EA211CA5}" type="datetimeFigureOut">
              <a:rPr lang="ar-IQ" smtClean="0"/>
              <a:t>12/08/1446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C0D178-5B95-4D49-A7A8-C0A6E2E9D40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E89AF5B-E7A4-4F7E-ACBF-FDA7EA211CA5}" type="datetimeFigureOut">
              <a:rPr lang="ar-IQ" smtClean="0"/>
              <a:t>12/08/1446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EC0D178-5B95-4D49-A7A8-C0A6E2E9D40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0E89AF5B-E7A4-4F7E-ACBF-FDA7EA211CA5}" type="datetimeFigureOut">
              <a:rPr lang="ar-IQ" smtClean="0"/>
              <a:t>12/08/1446</a:t>
            </a:fld>
            <a:endParaRPr lang="ar-IQ"/>
          </a:p>
        </p:txBody>
      </p:sp>
      <p:sp>
        <p:nvSpPr>
          <p:cNvPr id="9" name="عنصر نائب لرقم الشريحة 8"/>
          <p:cNvSpPr>
            <a:spLocks noGrp="1"/>
          </p:cNvSpPr>
          <p:nvPr>
            <p:ph type="sldNum" sz="quarter" idx="15"/>
          </p:nvPr>
        </p:nvSpPr>
        <p:spPr/>
        <p:txBody>
          <a:bodyPr rtlCol="0"/>
          <a:lstStyle/>
          <a:p>
            <a:fld id="{6EC0D178-5B95-4D49-A7A8-C0A6E2E9D40D}"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0E89AF5B-E7A4-4F7E-ACBF-FDA7EA211CA5}" type="datetimeFigureOut">
              <a:rPr lang="ar-IQ" smtClean="0"/>
              <a:t>12/08/1446</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6EC0D178-5B95-4D49-A7A8-C0A6E2E9D40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E89AF5B-E7A4-4F7E-ACBF-FDA7EA211CA5}" type="datetimeFigureOut">
              <a:rPr lang="ar-IQ" smtClean="0"/>
              <a:t>12/08/1446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EC0D178-5B95-4D49-A7A8-C0A6E2E9D40D}"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0E89AF5B-E7A4-4F7E-ACBF-FDA7EA211CA5}" type="datetimeFigureOut">
              <a:rPr lang="ar-IQ" smtClean="0"/>
              <a:t>12/08/1446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EC0D178-5B95-4D49-A7A8-C0A6E2E9D40D}"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0E89AF5B-E7A4-4F7E-ACBF-FDA7EA211CA5}" type="datetimeFigureOut">
              <a:rPr lang="ar-IQ" smtClean="0"/>
              <a:t>12/08/1446</a:t>
            </a:fld>
            <a:endParaRPr lang="ar-IQ"/>
          </a:p>
        </p:txBody>
      </p:sp>
      <p:sp>
        <p:nvSpPr>
          <p:cNvPr id="7" name="عنصر نائب لرقم الشريحة 6"/>
          <p:cNvSpPr>
            <a:spLocks noGrp="1"/>
          </p:cNvSpPr>
          <p:nvPr>
            <p:ph type="sldNum" sz="quarter" idx="11"/>
          </p:nvPr>
        </p:nvSpPr>
        <p:spPr/>
        <p:txBody>
          <a:bodyPr rtlCol="0"/>
          <a:lstStyle/>
          <a:p>
            <a:fld id="{6EC0D178-5B95-4D49-A7A8-C0A6E2E9D40D}"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E89AF5B-E7A4-4F7E-ACBF-FDA7EA211CA5}" type="datetimeFigureOut">
              <a:rPr lang="ar-IQ" smtClean="0"/>
              <a:t>12/08/1446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EC0D178-5B95-4D49-A7A8-C0A6E2E9D40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0E89AF5B-E7A4-4F7E-ACBF-FDA7EA211CA5}" type="datetimeFigureOut">
              <a:rPr lang="ar-IQ" smtClean="0"/>
              <a:t>12/08/1446</a:t>
            </a:fld>
            <a:endParaRPr lang="ar-IQ"/>
          </a:p>
        </p:txBody>
      </p:sp>
      <p:sp>
        <p:nvSpPr>
          <p:cNvPr id="22" name="عنصر نائب لرقم الشريحة 21"/>
          <p:cNvSpPr>
            <a:spLocks noGrp="1"/>
          </p:cNvSpPr>
          <p:nvPr>
            <p:ph type="sldNum" sz="quarter" idx="15"/>
          </p:nvPr>
        </p:nvSpPr>
        <p:spPr/>
        <p:txBody>
          <a:bodyPr rtlCol="0"/>
          <a:lstStyle/>
          <a:p>
            <a:fld id="{6EC0D178-5B95-4D49-A7A8-C0A6E2E9D40D}"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0E89AF5B-E7A4-4F7E-ACBF-FDA7EA211CA5}" type="datetimeFigureOut">
              <a:rPr lang="ar-IQ" smtClean="0"/>
              <a:t>12/08/1446</a:t>
            </a:fld>
            <a:endParaRPr lang="ar-IQ"/>
          </a:p>
        </p:txBody>
      </p:sp>
      <p:sp>
        <p:nvSpPr>
          <p:cNvPr id="18" name="عنصر نائب لرقم الشريحة 17"/>
          <p:cNvSpPr>
            <a:spLocks noGrp="1"/>
          </p:cNvSpPr>
          <p:nvPr>
            <p:ph type="sldNum" sz="quarter" idx="11"/>
          </p:nvPr>
        </p:nvSpPr>
        <p:spPr/>
        <p:txBody>
          <a:bodyPr rtlCol="0"/>
          <a:lstStyle/>
          <a:p>
            <a:fld id="{6EC0D178-5B95-4D49-A7A8-C0A6E2E9D40D}"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E89AF5B-E7A4-4F7E-ACBF-FDA7EA211CA5}" type="datetimeFigureOut">
              <a:rPr lang="ar-IQ" smtClean="0"/>
              <a:t>12/08/1446</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EC0D178-5B95-4D49-A7A8-C0A6E2E9D40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628801"/>
            <a:ext cx="7772400" cy="1728191"/>
          </a:xfrm>
        </p:spPr>
        <p:txBody>
          <a:bodyPr>
            <a:normAutofit/>
          </a:bodyPr>
          <a:lstStyle/>
          <a:p>
            <a:pPr algn="l" rtl="0">
              <a:lnSpc>
                <a:spcPct val="115000"/>
              </a:lnSpc>
              <a:spcAft>
                <a:spcPts val="1000"/>
              </a:spcAft>
            </a:pPr>
            <a:r>
              <a:rPr lang="en-US" b="1" dirty="0">
                <a:effectLst/>
                <a:latin typeface="Times New Roman"/>
                <a:ea typeface="Calibri"/>
                <a:cs typeface="Arial"/>
              </a:rPr>
              <a:t>Diseases of the Epidermis and Dermis</a:t>
            </a:r>
            <a:br>
              <a:rPr lang="en-US" sz="3600" dirty="0">
                <a:ea typeface="Calibri"/>
                <a:cs typeface="Arial"/>
              </a:rPr>
            </a:br>
            <a:endParaRPr lang="ar-IQ" dirty="0"/>
          </a:p>
        </p:txBody>
      </p:sp>
      <p:sp>
        <p:nvSpPr>
          <p:cNvPr id="3" name="عنوان فرعي 2"/>
          <p:cNvSpPr>
            <a:spLocks noGrp="1"/>
          </p:cNvSpPr>
          <p:nvPr>
            <p:ph type="subTitle" idx="1"/>
          </p:nvPr>
        </p:nvSpPr>
        <p:spPr/>
        <p:txBody>
          <a:bodyPr>
            <a:normAutofit/>
          </a:bodyPr>
          <a:lstStyle/>
          <a:p>
            <a:r>
              <a:rPr lang="en-US" sz="2400" dirty="0"/>
              <a:t>By </a:t>
            </a:r>
          </a:p>
          <a:p>
            <a:r>
              <a:rPr lang="en-US" sz="2400" dirty="0"/>
              <a:t>Hussein Al </a:t>
            </a:r>
            <a:r>
              <a:rPr lang="en-US" sz="2400" dirty="0" err="1"/>
              <a:t>Naji</a:t>
            </a:r>
            <a:endParaRPr lang="ar-IQ" sz="2400" dirty="0"/>
          </a:p>
        </p:txBody>
      </p:sp>
    </p:spTree>
    <p:extLst>
      <p:ext uri="{BB962C8B-B14F-4D97-AF65-F5344CB8AC3E}">
        <p14:creationId xmlns:p14="http://schemas.microsoft.com/office/powerpoint/2010/main" val="66946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48680"/>
            <a:ext cx="6120680" cy="4616648"/>
          </a:xfrm>
          <a:prstGeom prst="rect">
            <a:avLst/>
          </a:prstGeom>
        </p:spPr>
        <p:txBody>
          <a:bodyPr wrap="square">
            <a:spAutoFit/>
          </a:bodyPr>
          <a:lstStyle/>
          <a:p>
            <a:pPr algn="just" rtl="0">
              <a:lnSpc>
                <a:spcPct val="150000"/>
              </a:lnSpc>
              <a:spcAft>
                <a:spcPts val="0"/>
              </a:spcAft>
            </a:pPr>
            <a:r>
              <a:rPr lang="en-US" sz="2800" b="1" dirty="0">
                <a:solidFill>
                  <a:srgbClr val="241F1F"/>
                </a:solidFill>
                <a:effectLst/>
                <a:latin typeface="Times New Roman"/>
                <a:ea typeface="Calibri"/>
                <a:cs typeface="Arial"/>
              </a:rPr>
              <a:t>DIFFERENTIAL DIAGNOSIS</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Hyperkeratosis</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Ringworm</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err="1">
                <a:solidFill>
                  <a:srgbClr val="241F1F"/>
                </a:solidFill>
                <a:effectLst/>
                <a:latin typeface="Times New Roman"/>
                <a:ea typeface="Calibri"/>
                <a:cs typeface="Arial"/>
              </a:rPr>
              <a:t>Sarcoptic</a:t>
            </a:r>
            <a:r>
              <a:rPr lang="en-US" sz="2800" dirty="0">
                <a:solidFill>
                  <a:srgbClr val="241F1F"/>
                </a:solidFill>
                <a:effectLst/>
                <a:latin typeface="Times New Roman"/>
                <a:ea typeface="Calibri"/>
                <a:cs typeface="Arial"/>
              </a:rPr>
              <a:t> mange</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Inherited </a:t>
            </a:r>
            <a:r>
              <a:rPr lang="en-US" sz="2800" dirty="0" err="1">
                <a:solidFill>
                  <a:srgbClr val="241F1F"/>
                </a:solidFill>
                <a:effectLst/>
                <a:latin typeface="Times New Roman"/>
                <a:ea typeface="Calibri"/>
                <a:cs typeface="Arial"/>
              </a:rPr>
              <a:t>ichthyosis</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Inherited </a:t>
            </a:r>
            <a:r>
              <a:rPr lang="en-US" sz="2800" dirty="0" err="1">
                <a:solidFill>
                  <a:srgbClr val="241F1F"/>
                </a:solidFill>
                <a:effectLst/>
                <a:latin typeface="Times New Roman"/>
                <a:ea typeface="Calibri"/>
                <a:cs typeface="Arial"/>
              </a:rPr>
              <a:t>parakeratosis</a:t>
            </a:r>
            <a:r>
              <a:rPr lang="en-US" sz="2800" dirty="0">
                <a:solidFill>
                  <a:srgbClr val="241F1F"/>
                </a:solidFill>
                <a:effectLst/>
                <a:latin typeface="Times New Roman"/>
                <a:ea typeface="Calibri"/>
                <a:cs typeface="Arial"/>
              </a:rPr>
              <a:t> of calves</a:t>
            </a:r>
            <a:endParaRPr lang="en-US" sz="2800" dirty="0">
              <a:ea typeface="Calibri"/>
              <a:cs typeface="Arial"/>
            </a:endParaRPr>
          </a:p>
          <a:p>
            <a:pPr marL="342900" lvl="0" indent="-342900" algn="just" rtl="0">
              <a:lnSpc>
                <a:spcPct val="150000"/>
              </a:lnSpc>
              <a:spcAft>
                <a:spcPts val="0"/>
              </a:spcAft>
              <a:buFont typeface="+mj-lt"/>
              <a:buAutoNum type="arabicPeriod"/>
            </a:pPr>
            <a:r>
              <a:rPr lang="en-US" sz="2800" dirty="0">
                <a:solidFill>
                  <a:srgbClr val="241F1F"/>
                </a:solidFill>
                <a:effectLst/>
                <a:latin typeface="Times New Roman"/>
                <a:ea typeface="Calibri"/>
                <a:cs typeface="Arial"/>
              </a:rPr>
              <a:t>Inherited epidermal dysplasia.</a:t>
            </a:r>
            <a:endParaRPr lang="en-US" sz="2800" dirty="0">
              <a:ea typeface="Calibri"/>
              <a:cs typeface="Arial"/>
            </a:endParaRPr>
          </a:p>
        </p:txBody>
      </p:sp>
    </p:spTree>
    <p:extLst>
      <p:ext uri="{BB962C8B-B14F-4D97-AF65-F5344CB8AC3E}">
        <p14:creationId xmlns:p14="http://schemas.microsoft.com/office/powerpoint/2010/main" val="272764498"/>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82094"/>
            <a:ext cx="8424936" cy="5573129"/>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Primary treatment </a:t>
            </a:r>
            <a:r>
              <a:rPr lang="en-US" sz="2400" dirty="0">
                <a:solidFill>
                  <a:srgbClr val="241F1F"/>
                </a:solidFill>
                <a:effectLst/>
                <a:latin typeface="Times New Roman"/>
                <a:ea typeface="Calibri"/>
                <a:cs typeface="Arial"/>
              </a:rPr>
              <a:t>requires correction of any nutritional deficiency (specifically, correcting zinc and preventing excessive dietary calcium content).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Supportive treatment </a:t>
            </a:r>
            <a:r>
              <a:rPr lang="en-US" sz="2400" dirty="0">
                <a:solidFill>
                  <a:srgbClr val="241F1F"/>
                </a:solidFill>
                <a:effectLst/>
                <a:latin typeface="Times New Roman"/>
                <a:ea typeface="Calibri"/>
                <a:cs typeface="Arial"/>
              </a:rPr>
              <a:t>includes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Removal of the crusts by the use of </a:t>
            </a:r>
            <a:r>
              <a:rPr lang="en-US" sz="2400" dirty="0" err="1">
                <a:solidFill>
                  <a:srgbClr val="241F1F"/>
                </a:solidFill>
                <a:effectLst/>
                <a:latin typeface="Times New Roman"/>
                <a:ea typeface="Calibri"/>
                <a:cs typeface="Arial"/>
              </a:rPr>
              <a:t>keratolytic</a:t>
            </a:r>
            <a:r>
              <a:rPr lang="en-US" sz="2400" dirty="0">
                <a:solidFill>
                  <a:srgbClr val="241F1F"/>
                </a:solidFill>
                <a:effectLst/>
                <a:latin typeface="Times New Roman"/>
                <a:ea typeface="Calibri"/>
                <a:cs typeface="Arial"/>
              </a:rPr>
              <a:t> agent (e.g., salicylic acid ointment) or by vigorous scrubbing with soapy water, followed by application of an astringent (e.g., white lotion paste), which must be applied frequently and for some time after the lesions have disappeared.</a:t>
            </a:r>
            <a:endParaRPr lang="en-US" sz="2400" dirty="0">
              <a:ea typeface="Calibri"/>
              <a:cs typeface="Arial"/>
            </a:endParaRPr>
          </a:p>
        </p:txBody>
      </p:sp>
    </p:spTree>
    <p:extLst>
      <p:ext uri="{BB962C8B-B14F-4D97-AF65-F5344CB8AC3E}">
        <p14:creationId xmlns:p14="http://schemas.microsoft.com/office/powerpoint/2010/main" val="30561378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712968" cy="5632311"/>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IMPETIGO</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Impetigo is a superficial eruption of thin walled, small vesicles, surrounded by a zone of erythema, that develop into pustules, then rupture to form scabs.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In humans, impetigo is specifically a streptococcal infection, but lesions are often invaded secondarily by </a:t>
            </a:r>
            <a:r>
              <a:rPr lang="en-US" sz="2400" i="1" dirty="0">
                <a:solidFill>
                  <a:srgbClr val="241F1F"/>
                </a:solidFill>
                <a:effectLst/>
                <a:latin typeface="Times New Roman"/>
                <a:ea typeface="Calibri"/>
                <a:cs typeface="Arial"/>
              </a:rPr>
              <a:t>staphylococci</a:t>
            </a:r>
            <a:r>
              <a:rPr lang="en-US" sz="2400" dirty="0">
                <a:solidFill>
                  <a:srgbClr val="241F1F"/>
                </a:solidFill>
                <a:effectLst/>
                <a:latin typeface="Times New Roman"/>
                <a:ea typeface="Calibri"/>
                <a:cs typeface="Arial"/>
              </a:rPr>
              <a:t>.</a:t>
            </a:r>
          </a:p>
          <a:p>
            <a:pPr algn="just" rtl="0">
              <a:lnSpc>
                <a:spcPct val="150000"/>
              </a:lnSpc>
              <a:spcAft>
                <a:spcPts val="0"/>
              </a:spcAft>
            </a:pPr>
            <a:r>
              <a:rPr lang="en-US" sz="2400" dirty="0">
                <a:solidFill>
                  <a:srgbClr val="241F1F"/>
                </a:solidFill>
                <a:effectLst/>
                <a:latin typeface="Times New Roman"/>
                <a:ea typeface="Calibri"/>
                <a:cs typeface="Arial"/>
              </a:rPr>
              <a:t>In animals the main organism found is usually a staphylococcus. The causative organism appears to gain entry through minor abrasions, with spread resulting from rupture of lesions causing contamination of surrounding skin and the development of secondary lesions. </a:t>
            </a:r>
            <a:endParaRPr lang="en-US" sz="2400" dirty="0">
              <a:ea typeface="Calibri"/>
              <a:cs typeface="Arial"/>
            </a:endParaRPr>
          </a:p>
        </p:txBody>
      </p:sp>
    </p:spTree>
    <p:extLst>
      <p:ext uri="{BB962C8B-B14F-4D97-AF65-F5344CB8AC3E}">
        <p14:creationId xmlns:p14="http://schemas.microsoft.com/office/powerpoint/2010/main" val="393634330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771"/>
            <a:ext cx="8712968" cy="6186309"/>
          </a:xfrm>
          <a:prstGeom prst="rect">
            <a:avLst/>
          </a:prstGeom>
        </p:spPr>
        <p:txBody>
          <a:bodyPr wrap="square">
            <a:spAutoFit/>
          </a:bodyPr>
          <a:lstStyle/>
          <a:p>
            <a:pPr algn="just" rtl="0">
              <a:lnSpc>
                <a:spcPct val="150000"/>
              </a:lnSpc>
              <a:spcAft>
                <a:spcPts val="0"/>
              </a:spcAft>
            </a:pPr>
            <a:r>
              <a:rPr lang="en-US" sz="2400" dirty="0">
                <a:solidFill>
                  <a:srgbClr val="241F1F"/>
                </a:solidFill>
                <a:effectLst/>
                <a:latin typeface="Times New Roman"/>
                <a:ea typeface="Calibri"/>
                <a:cs typeface="Arial"/>
              </a:rPr>
              <a:t>Two specific examples of impetigo in large animals are as follows: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Udder impetigo </a:t>
            </a:r>
            <a:r>
              <a:rPr lang="en-US" sz="2400" dirty="0">
                <a:solidFill>
                  <a:srgbClr val="241F1F"/>
                </a:solidFill>
                <a:effectLst/>
                <a:latin typeface="Times New Roman"/>
                <a:ea typeface="Calibri"/>
                <a:cs typeface="Arial"/>
              </a:rPr>
              <a:t>(udder acne) of cows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r>
              <a:rPr lang="en-US" sz="2400" b="1" dirty="0">
                <a:solidFill>
                  <a:srgbClr val="241F1F"/>
                </a:solidFill>
                <a:effectLst/>
                <a:latin typeface="Times New Roman"/>
                <a:ea typeface="Calibri"/>
                <a:cs typeface="Arial"/>
              </a:rPr>
              <a:t>Contagious impetigo, </a:t>
            </a:r>
            <a:r>
              <a:rPr lang="en-US" sz="2400" dirty="0">
                <a:solidFill>
                  <a:srgbClr val="241F1F"/>
                </a:solidFill>
                <a:effectLst/>
                <a:latin typeface="Times New Roman"/>
                <a:ea typeface="Calibri"/>
                <a:cs typeface="Arial"/>
              </a:rPr>
              <a:t>also known as </a:t>
            </a:r>
            <a:r>
              <a:rPr lang="en-US" sz="2400" b="1" dirty="0">
                <a:solidFill>
                  <a:srgbClr val="241F1F"/>
                </a:solidFill>
                <a:effectLst/>
                <a:latin typeface="Times New Roman"/>
                <a:ea typeface="Calibri"/>
                <a:cs typeface="Arial"/>
              </a:rPr>
              <a:t>exudative </a:t>
            </a:r>
            <a:r>
              <a:rPr lang="en-US" sz="2400" b="1" dirty="0" err="1">
                <a:solidFill>
                  <a:srgbClr val="241F1F"/>
                </a:solidFill>
                <a:effectLst/>
                <a:latin typeface="Times New Roman"/>
                <a:ea typeface="Calibri"/>
                <a:cs typeface="Arial"/>
              </a:rPr>
              <a:t>epidermitis</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(see also “Udder Impetigo”) or “</a:t>
            </a:r>
            <a:r>
              <a:rPr lang="en-US" sz="2400" b="1" dirty="0">
                <a:solidFill>
                  <a:srgbClr val="241F1F"/>
                </a:solidFill>
                <a:effectLst/>
                <a:latin typeface="Times New Roman"/>
                <a:ea typeface="Calibri"/>
                <a:cs typeface="Arial"/>
              </a:rPr>
              <a:t>greasy pig disease,</a:t>
            </a:r>
            <a:r>
              <a:rPr lang="en-US" sz="2400" dirty="0">
                <a:solidFill>
                  <a:srgbClr val="241F1F"/>
                </a:solidFill>
                <a:effectLst/>
                <a:latin typeface="Times New Roman"/>
                <a:ea typeface="Calibri"/>
                <a:cs typeface="Arial"/>
              </a:rPr>
              <a:t>”</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Confirmation of the diagnosis is by isolation of </a:t>
            </a:r>
            <a:r>
              <a:rPr lang="en-US" sz="2400" i="1" dirty="0">
                <a:solidFill>
                  <a:srgbClr val="241F1F"/>
                </a:solidFill>
                <a:effectLst/>
                <a:latin typeface="Times New Roman"/>
                <a:ea typeface="Calibri"/>
                <a:cs typeface="Arial"/>
              </a:rPr>
              <a:t>staphylococci </a:t>
            </a:r>
            <a:r>
              <a:rPr lang="en-US" sz="2400" dirty="0">
                <a:solidFill>
                  <a:srgbClr val="241F1F"/>
                </a:solidFill>
                <a:effectLst/>
                <a:latin typeface="Times New Roman"/>
                <a:ea typeface="Calibri"/>
                <a:cs typeface="Arial"/>
              </a:rPr>
              <a:t>from vesicular fluid.</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DIFFERENTIAL DIAGNOSIS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Cowpox/</a:t>
            </a:r>
            <a:r>
              <a:rPr lang="en-US" sz="2400" dirty="0" err="1">
                <a:solidFill>
                  <a:srgbClr val="241F1F"/>
                </a:solidFill>
                <a:effectLst/>
                <a:latin typeface="Times New Roman"/>
                <a:ea typeface="Calibri"/>
                <a:cs typeface="Arial"/>
              </a:rPr>
              <a:t>buffalopox</a:t>
            </a:r>
            <a:r>
              <a:rPr lang="en-US" sz="2400" dirty="0">
                <a:solidFill>
                  <a:srgbClr val="241F1F"/>
                </a:solidFill>
                <a:effectLst/>
                <a:latin typeface="Times New Roman"/>
                <a:ea typeface="Calibri"/>
                <a:cs typeface="Arial"/>
              </a:rPr>
              <a:t>, in which the lesions occur almost exclusively on the teats and pass through the characteristic stages of pox</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solidFill>
                  <a:srgbClr val="241F1F"/>
                </a:solidFill>
                <a:effectLst/>
                <a:latin typeface="Times New Roman"/>
                <a:ea typeface="Calibri"/>
                <a:cs typeface="Arial"/>
              </a:rPr>
              <a:t>Pseudocowpox</a:t>
            </a:r>
            <a:r>
              <a:rPr lang="en-US" sz="2400" dirty="0">
                <a:solidFill>
                  <a:srgbClr val="241F1F"/>
                </a:solidFill>
                <a:effectLst/>
                <a:latin typeface="Times New Roman"/>
                <a:ea typeface="Calibri"/>
                <a:cs typeface="Arial"/>
              </a:rPr>
              <a:t>, lesions restricted in occurrence to the teats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Ringworm.</a:t>
            </a:r>
            <a:endParaRPr lang="en-US" sz="2400" dirty="0">
              <a:ea typeface="Calibri"/>
              <a:cs typeface="Arial"/>
            </a:endParaRPr>
          </a:p>
        </p:txBody>
      </p:sp>
    </p:spTree>
    <p:extLst>
      <p:ext uri="{BB962C8B-B14F-4D97-AF65-F5344CB8AC3E}">
        <p14:creationId xmlns:p14="http://schemas.microsoft.com/office/powerpoint/2010/main" val="3188652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908720"/>
            <a:ext cx="8568952" cy="3911135"/>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Primary treatment </a:t>
            </a:r>
            <a:r>
              <a:rPr lang="en-US" sz="2400" dirty="0">
                <a:solidFill>
                  <a:srgbClr val="241F1F"/>
                </a:solidFill>
                <a:effectLst/>
                <a:latin typeface="Times New Roman"/>
                <a:ea typeface="Calibri"/>
                <a:cs typeface="Arial"/>
              </a:rPr>
              <a:t>with antibiotic topically is usually all that is required because individual lesions heal so rapidly.</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Supportive treatment </a:t>
            </a:r>
            <a:r>
              <a:rPr lang="en-US" sz="2400" dirty="0">
                <a:solidFill>
                  <a:srgbClr val="241F1F"/>
                </a:solidFill>
                <a:effectLst/>
                <a:latin typeface="Times New Roman"/>
                <a:ea typeface="Calibri"/>
                <a:cs typeface="Arial"/>
              </a:rPr>
              <a:t>is aimed at preventing the occurrence of secondary lesions and spread of the disease to other animals.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Twice-daily bathing with an efficient germicidal skin wash is usually adequate.</a:t>
            </a:r>
            <a:endParaRPr lang="en-US" sz="2400" dirty="0">
              <a:ea typeface="Calibri"/>
              <a:cs typeface="Arial"/>
            </a:endParaRPr>
          </a:p>
        </p:txBody>
      </p:sp>
    </p:spTree>
    <p:extLst>
      <p:ext uri="{BB962C8B-B14F-4D97-AF65-F5344CB8AC3E}">
        <p14:creationId xmlns:p14="http://schemas.microsoft.com/office/powerpoint/2010/main" val="17821623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4345"/>
            <a:ext cx="8640960" cy="5019131"/>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URTICARIA</a:t>
            </a:r>
            <a:endParaRPr lang="en-US" sz="2400" dirty="0">
              <a:ea typeface="Calibri"/>
              <a:cs typeface="Arial"/>
            </a:endParaRPr>
          </a:p>
          <a:p>
            <a:pPr algn="just" rtl="0">
              <a:lnSpc>
                <a:spcPct val="150000"/>
              </a:lnSpc>
              <a:spcAft>
                <a:spcPts val="0"/>
              </a:spcAft>
            </a:pPr>
            <a:r>
              <a:rPr lang="en-US" sz="2400" dirty="0" err="1">
                <a:solidFill>
                  <a:srgbClr val="241F1F"/>
                </a:solidFill>
                <a:effectLst/>
                <a:latin typeface="Times New Roman"/>
                <a:ea typeface="Calibri"/>
                <a:cs typeface="Arial"/>
              </a:rPr>
              <a:t>Urticaria</a:t>
            </a:r>
            <a:r>
              <a:rPr lang="en-US" sz="2400" dirty="0">
                <a:solidFill>
                  <a:srgbClr val="241F1F"/>
                </a:solidFill>
                <a:effectLst/>
                <a:latin typeface="Times New Roman"/>
                <a:ea typeface="Calibri"/>
                <a:cs typeface="Arial"/>
              </a:rPr>
              <a:t> (hives) is a skin condition characterized by development of topical dermal edema becoming apparent as cutaneous wheals. </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Horses are the most commonly affected species. In acute cases hives appear suddenly and regress within hours.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chronic cases are characterized by the continuous recurrence of new wheals on the skin for days or even months.</a:t>
            </a:r>
            <a:endParaRPr lang="en-US" sz="2400" dirty="0">
              <a:ea typeface="Calibri"/>
              <a:cs typeface="Arial"/>
            </a:endParaRPr>
          </a:p>
          <a:p>
            <a:pPr algn="just" rtl="0">
              <a:lnSpc>
                <a:spcPct val="150000"/>
              </a:lnSpc>
              <a:spcAft>
                <a:spcPts val="0"/>
              </a:spcAft>
            </a:pPr>
            <a:r>
              <a:rPr lang="en-US" sz="2400" dirty="0" err="1">
                <a:solidFill>
                  <a:srgbClr val="241F1F"/>
                </a:solidFill>
                <a:effectLst/>
                <a:latin typeface="Times New Roman"/>
                <a:ea typeface="Calibri"/>
                <a:cs typeface="Arial"/>
              </a:rPr>
              <a:t>Urticaria</a:t>
            </a:r>
            <a:r>
              <a:rPr lang="en-US" sz="2400" dirty="0">
                <a:solidFill>
                  <a:srgbClr val="241F1F"/>
                </a:solidFill>
                <a:effectLst/>
                <a:latin typeface="Times New Roman"/>
                <a:ea typeface="Calibri"/>
                <a:cs typeface="Arial"/>
              </a:rPr>
              <a:t> can occur as localized allergic reaction only affecting parts of the skin or as part of a more severe systemic a allergic reaction.</a:t>
            </a:r>
            <a:endParaRPr lang="en-US" sz="2400" dirty="0">
              <a:ea typeface="Calibri"/>
              <a:cs typeface="Arial"/>
            </a:endParaRPr>
          </a:p>
        </p:txBody>
      </p:sp>
    </p:spTree>
    <p:extLst>
      <p:ext uri="{BB962C8B-B14F-4D97-AF65-F5344CB8AC3E}">
        <p14:creationId xmlns:p14="http://schemas.microsoft.com/office/powerpoint/2010/main" val="182298165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4345"/>
            <a:ext cx="8496944" cy="5573129"/>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Primary </a:t>
            </a:r>
            <a:r>
              <a:rPr lang="en-US" sz="2400" b="1" dirty="0" err="1">
                <a:solidFill>
                  <a:srgbClr val="241F1F"/>
                </a:solidFill>
                <a:effectLst/>
                <a:latin typeface="Times New Roman"/>
                <a:ea typeface="Calibri"/>
                <a:cs typeface="Arial"/>
              </a:rPr>
              <a:t>urticaria</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can be caused by the following: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Insect stings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Contact with stinging plants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Ingestion of unusual food, with the allergen, usually a protein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Occasionally an unusual feed item (e.g., garlic to a horse).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Administration of a particular drug (e.g., penicillin, streptomycin, possibly </a:t>
            </a:r>
            <a:r>
              <a:rPr lang="en-US" sz="2400" dirty="0" err="1">
                <a:solidFill>
                  <a:srgbClr val="241F1F"/>
                </a:solidFill>
                <a:effectLst/>
                <a:latin typeface="Times New Roman"/>
                <a:ea typeface="Calibri"/>
                <a:cs typeface="Arial"/>
              </a:rPr>
              <a:t>guaifenesin</a:t>
            </a:r>
            <a:r>
              <a:rPr lang="en-US" sz="2400" dirty="0">
                <a:solidFill>
                  <a:srgbClr val="241F1F"/>
                </a:solidFill>
                <a:effectLst/>
                <a:latin typeface="Times New Roman"/>
                <a:ea typeface="Calibri"/>
                <a:cs typeface="Arial"/>
              </a:rPr>
              <a:t> or other anesthetic agent)</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Allergic reaction in cattle following vaccination for foot-and-mouth disease.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Death of warble fly larvae in tissue</a:t>
            </a:r>
            <a:endParaRPr lang="en-US" sz="2400" dirty="0">
              <a:ea typeface="Calibri"/>
              <a:cs typeface="Arial"/>
            </a:endParaRPr>
          </a:p>
        </p:txBody>
      </p:sp>
    </p:spTree>
    <p:extLst>
      <p:ext uri="{BB962C8B-B14F-4D97-AF65-F5344CB8AC3E}">
        <p14:creationId xmlns:p14="http://schemas.microsoft.com/office/powerpoint/2010/main" val="151792163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4345"/>
            <a:ext cx="8496944" cy="5078313"/>
          </a:xfrm>
          <a:prstGeom prst="rect">
            <a:avLst/>
          </a:prstGeom>
        </p:spPr>
        <p:txBody>
          <a:bodyPr wrap="square">
            <a:spAutoFit/>
          </a:bodyPr>
          <a:lstStyle/>
          <a:p>
            <a:pPr lvl="0" algn="just" rtl="0">
              <a:lnSpc>
                <a:spcPct val="150000"/>
              </a:lnSpc>
              <a:spcAft>
                <a:spcPts val="0"/>
              </a:spcAft>
            </a:pPr>
            <a:r>
              <a:rPr lang="en-US" sz="2400" dirty="0">
                <a:solidFill>
                  <a:srgbClr val="241F1F"/>
                </a:solidFill>
                <a:effectLst/>
                <a:latin typeface="Times New Roman"/>
                <a:ea typeface="Calibri"/>
                <a:cs typeface="Arial"/>
              </a:rPr>
              <a:t>8-  Milk allergy when Jersey cows are dried off.</a:t>
            </a:r>
            <a:endParaRPr lang="en-US" sz="2400" dirty="0">
              <a:ea typeface="Calibri"/>
              <a:cs typeface="Arial"/>
            </a:endParaRPr>
          </a:p>
          <a:p>
            <a:pPr lvl="0" algn="just" rtl="0">
              <a:lnSpc>
                <a:spcPct val="150000"/>
              </a:lnSpc>
              <a:spcAft>
                <a:spcPts val="0"/>
              </a:spcAft>
            </a:pPr>
            <a:r>
              <a:rPr lang="en-US" sz="2400" dirty="0">
                <a:solidFill>
                  <a:srgbClr val="241F1F"/>
                </a:solidFill>
                <a:effectLst/>
                <a:latin typeface="Times New Roman"/>
                <a:ea typeface="Calibri"/>
                <a:cs typeface="Arial"/>
              </a:rPr>
              <a:t>9- Transfusion reaction.</a:t>
            </a:r>
            <a:endParaRPr lang="en-US" sz="2400" dirty="0">
              <a:ea typeface="Calibri"/>
              <a:cs typeface="Arial"/>
            </a:endParaRPr>
          </a:p>
          <a:p>
            <a:pPr marL="228600" algn="just" rtl="0">
              <a:lnSpc>
                <a:spcPct val="150000"/>
              </a:lnSpc>
              <a:spcAft>
                <a:spcPts val="0"/>
              </a:spcAft>
            </a:pPr>
            <a:r>
              <a:rPr lang="en-US" sz="2400" dirty="0">
                <a:solidFill>
                  <a:srgbClr val="241F1F"/>
                </a:solidFill>
                <a:effectLst/>
                <a:latin typeface="Times New Roman"/>
                <a:ea typeface="Calibri"/>
                <a:cs typeface="Arial"/>
              </a:rPr>
              <a:t>10-Cutaneous </a:t>
            </a:r>
            <a:r>
              <a:rPr lang="en-US" sz="2400" dirty="0" err="1">
                <a:solidFill>
                  <a:srgbClr val="241F1F"/>
                </a:solidFill>
                <a:effectLst/>
                <a:latin typeface="Times New Roman"/>
                <a:ea typeface="Calibri"/>
                <a:cs typeface="Arial"/>
              </a:rPr>
              <a:t>vasculitis</a:t>
            </a:r>
            <a:r>
              <a:rPr lang="en-US" sz="2400" dirty="0">
                <a:solidFill>
                  <a:srgbClr val="241F1F"/>
                </a:solidFill>
                <a:effectLst/>
                <a:latin typeface="Times New Roman"/>
                <a:ea typeface="Calibri"/>
                <a:cs typeface="Arial"/>
              </a:rPr>
              <a:t> (</a:t>
            </a:r>
            <a:r>
              <a:rPr lang="en-US" sz="2400" dirty="0" err="1">
                <a:solidFill>
                  <a:srgbClr val="241F1F"/>
                </a:solidFill>
                <a:effectLst/>
                <a:latin typeface="Times New Roman"/>
                <a:ea typeface="Calibri"/>
                <a:cs typeface="Arial"/>
              </a:rPr>
              <a:t>purpurea</a:t>
            </a:r>
            <a:r>
              <a:rPr lang="en-US" sz="2400" dirty="0">
                <a:solidFill>
                  <a:srgbClr val="241F1F"/>
                </a:solidFill>
                <a:effectLst/>
                <a:latin typeface="Times New Roman"/>
                <a:ea typeface="Calibri"/>
                <a:cs typeface="Arial"/>
              </a:rPr>
              <a:t> </a:t>
            </a:r>
            <a:r>
              <a:rPr lang="en-US" sz="2400" dirty="0" err="1">
                <a:solidFill>
                  <a:srgbClr val="241F1F"/>
                </a:solidFill>
                <a:effectLst/>
                <a:latin typeface="Times New Roman"/>
                <a:ea typeface="Calibri"/>
                <a:cs typeface="Arial"/>
              </a:rPr>
              <a:t>hemorrhagica</a:t>
            </a:r>
            <a:r>
              <a:rPr lang="en-US" sz="2400" dirty="0">
                <a:solidFill>
                  <a:srgbClr val="241F1F"/>
                </a:solidFill>
                <a:effectLst/>
                <a:latin typeface="Times New Roman"/>
                <a:ea typeface="Calibri"/>
                <a:cs typeface="Arial"/>
              </a:rPr>
              <a:t>).</a:t>
            </a:r>
            <a:endParaRPr lang="en-US" sz="2400" dirty="0">
              <a:ea typeface="Calibri"/>
              <a:cs typeface="Arial"/>
            </a:endParaRPr>
          </a:p>
          <a:p>
            <a:pPr marL="228600" algn="just" rtl="0">
              <a:lnSpc>
                <a:spcPct val="150000"/>
              </a:lnSpc>
              <a:spcAft>
                <a:spcPts val="0"/>
              </a:spcAft>
            </a:pPr>
            <a:r>
              <a:rPr lang="en-US" sz="2400" dirty="0">
                <a:solidFill>
                  <a:srgbClr val="241F1F"/>
                </a:solidFill>
                <a:effectLst/>
                <a:latin typeface="Times New Roman"/>
                <a:ea typeface="Calibri"/>
                <a:cs typeface="Arial"/>
              </a:rPr>
              <a:t>11-Local skin trauma (</a:t>
            </a:r>
            <a:r>
              <a:rPr lang="en-US" sz="2400" dirty="0" err="1">
                <a:solidFill>
                  <a:srgbClr val="241F1F"/>
                </a:solidFill>
                <a:effectLst/>
                <a:latin typeface="Times New Roman"/>
                <a:ea typeface="Calibri"/>
                <a:cs typeface="Arial"/>
              </a:rPr>
              <a:t>dermatographism</a:t>
            </a:r>
            <a:r>
              <a:rPr lang="en-US" sz="2400" dirty="0">
                <a:solidFill>
                  <a:srgbClr val="241F1F"/>
                </a:solidFill>
                <a:effectLst/>
                <a:latin typeface="Times New Roman"/>
                <a:ea typeface="Calibri"/>
                <a:cs typeface="Arial"/>
              </a:rPr>
              <a:t>).</a:t>
            </a:r>
            <a:endParaRPr lang="en-US" sz="2400" dirty="0">
              <a:ea typeface="Calibri"/>
              <a:cs typeface="Arial"/>
            </a:endParaRPr>
          </a:p>
          <a:p>
            <a:pPr marL="228600" algn="just" rtl="0">
              <a:lnSpc>
                <a:spcPct val="150000"/>
              </a:lnSpc>
              <a:spcAft>
                <a:spcPts val="0"/>
              </a:spcAft>
            </a:pPr>
            <a:r>
              <a:rPr lang="en-US" sz="2400" dirty="0">
                <a:solidFill>
                  <a:srgbClr val="241F1F"/>
                </a:solidFill>
                <a:effectLst/>
                <a:latin typeface="Times New Roman"/>
                <a:ea typeface="Calibri"/>
                <a:cs typeface="Arial"/>
              </a:rPr>
              <a:t>12- Temperature induced (heat, cold, sunlight)</a:t>
            </a:r>
            <a:endParaRPr lang="en-US" sz="2400" dirty="0">
              <a:ea typeface="Calibri"/>
              <a:cs typeface="Arial"/>
            </a:endParaRPr>
          </a:p>
          <a:p>
            <a:pPr marL="228600" algn="just" rtl="0">
              <a:lnSpc>
                <a:spcPct val="150000"/>
              </a:lnSpc>
              <a:spcAft>
                <a:spcPts val="0"/>
              </a:spcAft>
            </a:pPr>
            <a:r>
              <a:rPr lang="en-US" sz="2400" dirty="0">
                <a:solidFill>
                  <a:srgbClr val="241F1F"/>
                </a:solidFill>
                <a:effectLst/>
                <a:latin typeface="Times New Roman"/>
                <a:ea typeface="Calibri"/>
                <a:cs typeface="Arial"/>
              </a:rPr>
              <a:t>13. Infection—parasitic, bacterial, fungal, viral.</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Secondary </a:t>
            </a:r>
            <a:r>
              <a:rPr lang="en-US" sz="2400" b="1" dirty="0" err="1">
                <a:solidFill>
                  <a:srgbClr val="241F1F"/>
                </a:solidFill>
                <a:effectLst/>
                <a:latin typeface="Times New Roman"/>
                <a:ea typeface="Calibri"/>
                <a:cs typeface="Arial"/>
              </a:rPr>
              <a:t>urticaria</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occurs as part of a syndrome, such as  Respiratory tract infections in horses, including strangles and the upper respiratory tract viral infections.</a:t>
            </a:r>
            <a:endParaRPr lang="en-US" sz="2400" dirty="0">
              <a:ea typeface="Calibri"/>
              <a:cs typeface="Arial"/>
            </a:endParaRPr>
          </a:p>
        </p:txBody>
      </p:sp>
    </p:spTree>
    <p:extLst>
      <p:ext uri="{BB962C8B-B14F-4D97-AF65-F5344CB8AC3E}">
        <p14:creationId xmlns:p14="http://schemas.microsoft.com/office/powerpoint/2010/main" val="28877676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97593"/>
            <a:ext cx="8712968" cy="3970318"/>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PATHOGENESIS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Degranulation of mast cells liberating chemical mediators of inflammation that result in the subsequent development of dermal edema is the presumed cause for the development of </a:t>
            </a:r>
            <a:r>
              <a:rPr lang="en-US" sz="2400" dirty="0" err="1">
                <a:solidFill>
                  <a:srgbClr val="241F1F"/>
                </a:solidFill>
                <a:effectLst/>
                <a:latin typeface="Times New Roman"/>
                <a:ea typeface="Calibri"/>
                <a:cs typeface="Arial"/>
              </a:rPr>
              <a:t>urticaria</a:t>
            </a:r>
            <a:r>
              <a:rPr lang="en-US" sz="2400" dirty="0">
                <a:solidFill>
                  <a:srgbClr val="241F1F"/>
                </a:solidFill>
                <a:effectLst/>
                <a:latin typeface="Times New Roman"/>
                <a:ea typeface="Calibri"/>
                <a:cs typeface="Arial"/>
              </a:rPr>
              <a:t>.</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 primary dilatation of capillaries causes cutaneous erythema. Exudation from the damaged capillary walls causes local edema in the dermis, and a</a:t>
            </a:r>
            <a:r>
              <a:rPr lang="en-US" sz="2400" dirty="0">
                <a:ea typeface="Calibri"/>
                <a:cs typeface="Arial"/>
              </a:rPr>
              <a:t> </a:t>
            </a:r>
            <a:r>
              <a:rPr lang="en-US" sz="2400" dirty="0">
                <a:solidFill>
                  <a:srgbClr val="241F1F"/>
                </a:solidFill>
                <a:effectLst/>
                <a:latin typeface="Times New Roman"/>
                <a:ea typeface="Calibri"/>
                <a:cs typeface="Arial"/>
              </a:rPr>
              <a:t>wheal develops.</a:t>
            </a:r>
            <a:endParaRPr lang="en-US" sz="2400" dirty="0">
              <a:ea typeface="Calibri"/>
              <a:cs typeface="Arial"/>
            </a:endParaRPr>
          </a:p>
        </p:txBody>
      </p:sp>
    </p:spTree>
    <p:extLst>
      <p:ext uri="{BB962C8B-B14F-4D97-AF65-F5344CB8AC3E}">
        <p14:creationId xmlns:p14="http://schemas.microsoft.com/office/powerpoint/2010/main" val="3573801726"/>
      </p:ext>
    </p:extLst>
  </p:cSld>
  <p:clrMapOvr>
    <a:masterClrMapping/>
  </p:clrMapOvr>
  <p:transition spd="slow">
    <p:pull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8847"/>
            <a:ext cx="8856984" cy="6740307"/>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CLINICAL FINDINGS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Wheals, mostly circular, well-delineated, steep-sided, easily visible elevations in the skin, appear very rapidly and often in large numbers, commencing usually on the neck but being most numerous on the body.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They vary from 0.5 to 5 cm in diameter, with a flat top, and are tense to the touch. There is often no itching, except with plant or insect stings, and no discontinuity of the epithelial surface, exudation, or weeping.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Pallor of the skin in wheals can be observed only in </a:t>
            </a:r>
            <a:r>
              <a:rPr lang="en-US" sz="2400" dirty="0" err="1">
                <a:solidFill>
                  <a:srgbClr val="241F1F"/>
                </a:solidFill>
                <a:effectLst/>
                <a:latin typeface="Times New Roman"/>
                <a:ea typeface="Calibri"/>
                <a:cs typeface="Arial"/>
              </a:rPr>
              <a:t>unpigmented</a:t>
            </a:r>
            <a:r>
              <a:rPr lang="en-US" sz="2400" dirty="0">
                <a:solidFill>
                  <a:srgbClr val="241F1F"/>
                </a:solidFill>
                <a:effectLst/>
                <a:latin typeface="Times New Roman"/>
                <a:ea typeface="Calibri"/>
                <a:cs typeface="Arial"/>
              </a:rPr>
              <a: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Other allergic phenomena, including diarrhea and slight fever, may accompany the eruption.</a:t>
            </a:r>
            <a:endParaRPr lang="en-US" sz="2400" dirty="0">
              <a:ea typeface="Calibri"/>
              <a:cs typeface="Arial"/>
            </a:endParaRPr>
          </a:p>
        </p:txBody>
      </p:sp>
    </p:spTree>
    <p:extLst>
      <p:ext uri="{BB962C8B-B14F-4D97-AF65-F5344CB8AC3E}">
        <p14:creationId xmlns:p14="http://schemas.microsoft.com/office/powerpoint/2010/main" val="1647911758"/>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1600" y="0"/>
            <a:ext cx="9036496" cy="6740307"/>
          </a:xfrm>
          <a:prstGeom prst="rect">
            <a:avLst/>
          </a:prstGeom>
        </p:spPr>
        <p:txBody>
          <a:bodyPr wrap="square">
            <a:spAutoFit/>
          </a:bodyPr>
          <a:lstStyle/>
          <a:p>
            <a:pPr algn="just" rtl="0">
              <a:lnSpc>
                <a:spcPct val="150000"/>
              </a:lnSpc>
              <a:spcAft>
                <a:spcPts val="0"/>
              </a:spcAft>
            </a:pPr>
            <a:r>
              <a:rPr lang="en-US" sz="2400" b="1" dirty="0">
                <a:effectLst/>
                <a:latin typeface="Times New Roman"/>
                <a:ea typeface="Calibri"/>
                <a:cs typeface="Arial"/>
              </a:rPr>
              <a:t>PITYRIASIS</a:t>
            </a:r>
            <a:endParaRPr lang="en-US" sz="2400" dirty="0">
              <a:ea typeface="Calibri"/>
              <a:cs typeface="Arial"/>
            </a:endParaRPr>
          </a:p>
          <a:p>
            <a:pPr algn="just" rtl="0">
              <a:lnSpc>
                <a:spcPct val="150000"/>
              </a:lnSpc>
              <a:spcAft>
                <a:spcPts val="0"/>
              </a:spcAft>
            </a:pPr>
            <a:r>
              <a:rPr lang="en-US" sz="2400" dirty="0">
                <a:effectLst/>
                <a:latin typeface="Times New Roman"/>
                <a:ea typeface="Calibri"/>
                <a:cs typeface="Arial"/>
              </a:rPr>
              <a:t>Pityriasis scales are accumulations of keratinized epithelial cells, sometimes softened &amp;made greasy by the exudation of serum or sebum.</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Primary pityriasis </a:t>
            </a:r>
            <a:r>
              <a:rPr lang="en-US" sz="2400" dirty="0">
                <a:solidFill>
                  <a:srgbClr val="241F1F"/>
                </a:solidFill>
                <a:effectLst/>
                <a:latin typeface="Times New Roman"/>
                <a:ea typeface="Calibri"/>
                <a:cs typeface="Arial"/>
              </a:rPr>
              <a:t>is characterized by excessive bran-like scales on the skin and is caused by overproduction of keratinized epithelial cells. The etiology is uncertain. </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The diagnosis is based on clinical presentation and can be supported by further diagnostic testing ruling out other differential diagnoses.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causative or predisposing factors are as follows: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Hypovitaminosis A</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Nutritional deficiency of B vitamins.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Poisoning by iodine</a:t>
            </a:r>
            <a:endParaRPr lang="en-US" sz="2400" dirty="0">
              <a:ea typeface="Calibri"/>
              <a:cs typeface="Arial"/>
            </a:endParaRPr>
          </a:p>
        </p:txBody>
      </p:sp>
    </p:spTree>
    <p:extLst>
      <p:ext uri="{BB962C8B-B14F-4D97-AF65-F5344CB8AC3E}">
        <p14:creationId xmlns:p14="http://schemas.microsoft.com/office/powerpoint/2010/main" val="80230872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89844"/>
            <a:ext cx="8424936" cy="5078313"/>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DIFFERENTIAL DIAGNOSIS</a:t>
            </a:r>
            <a:endParaRPr lang="en-US" sz="2400" dirty="0">
              <a:ea typeface="Calibri"/>
              <a:cs typeface="Arial"/>
            </a:endParaRPr>
          </a:p>
          <a:p>
            <a:pPr algn="just" rtl="0">
              <a:lnSpc>
                <a:spcPct val="150000"/>
              </a:lnSpc>
              <a:spcAft>
                <a:spcPts val="0"/>
              </a:spcAft>
              <a:tabLst>
                <a:tab pos="600075" algn="l"/>
              </a:tabLst>
            </a:pPr>
            <a:r>
              <a:rPr lang="en-US" sz="2400" dirty="0" err="1">
                <a:solidFill>
                  <a:srgbClr val="241F1F"/>
                </a:solidFill>
                <a:effectLst/>
                <a:latin typeface="Times New Roman"/>
                <a:ea typeface="Calibri"/>
                <a:cs typeface="Arial"/>
              </a:rPr>
              <a:t>Urticaria</a:t>
            </a:r>
            <a:r>
              <a:rPr lang="en-US" sz="2400" dirty="0">
                <a:solidFill>
                  <a:srgbClr val="241F1F"/>
                </a:solidFill>
                <a:effectLst/>
                <a:latin typeface="Times New Roman"/>
                <a:ea typeface="Calibri"/>
                <a:cs typeface="Arial"/>
              </a:rPr>
              <a:t> is manifested by a </a:t>
            </a:r>
            <a:r>
              <a:rPr lang="en-US" sz="2400" dirty="0" err="1">
                <a:solidFill>
                  <a:srgbClr val="241F1F"/>
                </a:solidFill>
                <a:effectLst/>
                <a:latin typeface="Times New Roman"/>
                <a:ea typeface="Calibri"/>
                <a:cs typeface="Arial"/>
              </a:rPr>
              <a:t>suddenappearance</a:t>
            </a:r>
            <a:r>
              <a:rPr lang="en-US" sz="2400" dirty="0">
                <a:solidFill>
                  <a:srgbClr val="241F1F"/>
                </a:solidFill>
                <a:effectLst/>
                <a:latin typeface="Times New Roman"/>
                <a:ea typeface="Calibri"/>
                <a:cs typeface="Arial"/>
              </a:rPr>
              <a:t> of a crop of cutaneous </a:t>
            </a:r>
            <a:r>
              <a:rPr lang="en-US" sz="2400" dirty="0" err="1">
                <a:solidFill>
                  <a:srgbClr val="241F1F"/>
                </a:solidFill>
                <a:effectLst/>
                <a:latin typeface="Times New Roman"/>
                <a:ea typeface="Calibri"/>
                <a:cs typeface="Arial"/>
              </a:rPr>
              <a:t>weals</a:t>
            </a:r>
            <a:r>
              <a:rPr lang="en-US" sz="2400" dirty="0">
                <a:solidFill>
                  <a:srgbClr val="241F1F"/>
                </a:solidFill>
                <a:effectLst/>
                <a:latin typeface="Times New Roman"/>
                <a:ea typeface="Calibri"/>
                <a:cs typeface="Arial"/>
              </a:rPr>
              <a:t>, sometimes accompanied by restlessness, mostly in horses, occasionally in cattle.</a:t>
            </a:r>
            <a:endParaRPr lang="en-US" sz="2400" dirty="0">
              <a:ea typeface="Calibri"/>
              <a:cs typeface="Arial"/>
            </a:endParaRPr>
          </a:p>
          <a:p>
            <a:pPr algn="just" rtl="0">
              <a:lnSpc>
                <a:spcPct val="150000"/>
              </a:lnSpc>
              <a:spcAft>
                <a:spcPts val="0"/>
              </a:spcAft>
              <a:tabLst>
                <a:tab pos="600075" algn="l"/>
              </a:tabLst>
            </a:pPr>
            <a:r>
              <a:rPr lang="en-US" sz="2400" dirty="0">
                <a:solidFill>
                  <a:srgbClr val="241F1F"/>
                </a:solidFill>
                <a:effectLst/>
                <a:latin typeface="Times New Roman"/>
                <a:ea typeface="Calibri"/>
                <a:cs typeface="Arial"/>
              </a:rPr>
              <a:t>Identification of the etiology is also helpful in diagnosis but is often difficult, depending on a carefully taken history and examination of</a:t>
            </a:r>
            <a:r>
              <a:rPr lang="en-US" sz="2400" dirty="0">
                <a:ea typeface="Calibri"/>
                <a:cs typeface="Arial"/>
              </a:rPr>
              <a:t> </a:t>
            </a:r>
            <a:r>
              <a:rPr lang="en-US" sz="2400" dirty="0">
                <a:solidFill>
                  <a:srgbClr val="241F1F"/>
                </a:solidFill>
                <a:effectLst/>
                <a:latin typeface="Times New Roman"/>
                <a:ea typeface="Calibri"/>
                <a:cs typeface="Arial"/>
              </a:rPr>
              <a:t>the environment.</a:t>
            </a:r>
            <a:endParaRPr lang="en-US" sz="2400" dirty="0">
              <a:ea typeface="Calibri"/>
              <a:cs typeface="Arial"/>
            </a:endParaRPr>
          </a:p>
          <a:p>
            <a:pPr algn="just" rtl="0">
              <a:lnSpc>
                <a:spcPct val="150000"/>
              </a:lnSpc>
              <a:spcAft>
                <a:spcPts val="0"/>
              </a:spcAft>
              <a:tabLst>
                <a:tab pos="600075" algn="l"/>
              </a:tabLst>
            </a:pPr>
            <a:r>
              <a:rPr lang="en-US" sz="2400" dirty="0">
                <a:solidFill>
                  <a:srgbClr val="241F1F"/>
                </a:solidFill>
                <a:effectLst/>
                <a:latin typeface="Times New Roman"/>
                <a:ea typeface="Calibri"/>
                <a:cs typeface="Arial"/>
              </a:rPr>
              <a:t>The </a:t>
            </a:r>
            <a:r>
              <a:rPr lang="en-US" sz="2400" b="1" dirty="0">
                <a:solidFill>
                  <a:srgbClr val="241F1F"/>
                </a:solidFill>
                <a:effectLst/>
                <a:latin typeface="Times New Roman"/>
                <a:ea typeface="Calibri"/>
                <a:cs typeface="Arial"/>
              </a:rPr>
              <a:t>differential diagnosis list </a:t>
            </a:r>
            <a:r>
              <a:rPr lang="en-US" sz="2400" dirty="0">
                <a:solidFill>
                  <a:srgbClr val="241F1F"/>
                </a:solidFill>
                <a:effectLst/>
                <a:latin typeface="Times New Roman"/>
                <a:ea typeface="Calibri"/>
                <a:cs typeface="Arial"/>
              </a:rPr>
              <a:t>is limited to angioedema, but in </a:t>
            </a:r>
            <a:r>
              <a:rPr lang="en-US" sz="2400" dirty="0" err="1">
                <a:solidFill>
                  <a:srgbClr val="241F1F"/>
                </a:solidFill>
                <a:effectLst/>
                <a:latin typeface="Times New Roman"/>
                <a:ea typeface="Calibri"/>
                <a:cs typeface="Arial"/>
              </a:rPr>
              <a:t>urticaria</a:t>
            </a:r>
            <a:r>
              <a:rPr lang="en-US" sz="2400" dirty="0">
                <a:solidFill>
                  <a:srgbClr val="241F1F"/>
                </a:solidFill>
                <a:effectLst/>
                <a:latin typeface="Times New Roman"/>
                <a:ea typeface="Calibri"/>
                <a:cs typeface="Arial"/>
              </a:rPr>
              <a:t> the lesions can be palpated in the skin itself. Angioedema	</a:t>
            </a:r>
            <a:endParaRPr lang="en-US" sz="2400" dirty="0">
              <a:ea typeface="Calibri"/>
              <a:cs typeface="Arial"/>
            </a:endParaRPr>
          </a:p>
        </p:txBody>
      </p:sp>
    </p:spTree>
    <p:extLst>
      <p:ext uri="{BB962C8B-B14F-4D97-AF65-F5344CB8AC3E}">
        <p14:creationId xmlns:p14="http://schemas.microsoft.com/office/powerpoint/2010/main" val="3083494486"/>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268760"/>
            <a:ext cx="8496944" cy="3970318"/>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Acute anaphylaxis with </a:t>
            </a:r>
            <a:r>
              <a:rPr lang="en-US" sz="2400" b="1" dirty="0" err="1">
                <a:solidFill>
                  <a:srgbClr val="241F1F"/>
                </a:solidFill>
                <a:effectLst/>
                <a:latin typeface="Times New Roman"/>
                <a:ea typeface="Calibri"/>
                <a:cs typeface="Arial"/>
              </a:rPr>
              <a:t>urticaria</a:t>
            </a:r>
            <a:r>
              <a:rPr lang="en-US" sz="2400" b="1" dirty="0">
                <a:solidFill>
                  <a:srgbClr val="241F1F"/>
                </a:solidFill>
                <a:effectLst/>
                <a:latin typeface="Times New Roman"/>
                <a:ea typeface="Calibri"/>
                <a:cs typeface="Arial"/>
              </a:rPr>
              <a:t> in 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Epinephrine: 3 to 5 mL/450 kg of a 1 : 1000 solution IM or SC (can be combined with steroids).</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Acute </a:t>
            </a:r>
            <a:r>
              <a:rPr lang="en-US" sz="2400" b="1" dirty="0" err="1">
                <a:solidFill>
                  <a:srgbClr val="241F1F"/>
                </a:solidFill>
                <a:effectLst/>
                <a:latin typeface="Times New Roman"/>
                <a:ea typeface="Calibri"/>
                <a:cs typeface="Arial"/>
              </a:rPr>
              <a:t>urticaria</a:t>
            </a:r>
            <a:r>
              <a:rPr lang="en-US" sz="2400" b="1" dirty="0">
                <a:solidFill>
                  <a:srgbClr val="241F1F"/>
                </a:solidFill>
                <a:effectLst/>
                <a:latin typeface="Times New Roman"/>
                <a:ea typeface="Calibri"/>
                <a:cs typeface="Arial"/>
              </a:rPr>
              <a:t> in 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Dexamethasone soluble 0.01 to 0.1 mg/kg IV or IM q24 h for 3 to 7 days.</a:t>
            </a:r>
            <a:endParaRPr lang="en-US" sz="2400" dirty="0">
              <a:ea typeface="Calibri"/>
              <a:cs typeface="Arial"/>
            </a:endParaRPr>
          </a:p>
        </p:txBody>
      </p:sp>
    </p:spTree>
    <p:extLst>
      <p:ext uri="{BB962C8B-B14F-4D97-AF65-F5344CB8AC3E}">
        <p14:creationId xmlns:p14="http://schemas.microsoft.com/office/powerpoint/2010/main" val="3848248351"/>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89844"/>
            <a:ext cx="8568952" cy="5078313"/>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Chronic or recurrent </a:t>
            </a:r>
            <a:r>
              <a:rPr lang="en-US" sz="2400" b="1" dirty="0" err="1">
                <a:solidFill>
                  <a:srgbClr val="241F1F"/>
                </a:solidFill>
                <a:effectLst/>
                <a:latin typeface="Times New Roman"/>
                <a:ea typeface="Calibri"/>
                <a:cs typeface="Arial"/>
              </a:rPr>
              <a:t>urticaria</a:t>
            </a:r>
            <a:r>
              <a:rPr lang="en-US" sz="2400" b="1" dirty="0">
                <a:solidFill>
                  <a:srgbClr val="241F1F"/>
                </a:solidFill>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Prednisolone 0.25 to 1.0 mg/kg IV or PO q24 h. Reduce to 0.2 to 0.5 mg/kg q48 h.</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Dexamethasone 0.01 to 0.02 mg/kg POq48-72 h . Further reduce dose until the lowest dose keeping the animal free of signs is determined.</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Hydroxyzine hydrochloride 0.5 to 1.0 mg/kg IM or PO q8 h.</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Diphenhydramine hydrochloride 0.7 to 1 mg/kg q12 h.</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solidFill>
                  <a:srgbClr val="241F1F"/>
                </a:solidFill>
                <a:effectLst/>
                <a:latin typeface="Times New Roman"/>
                <a:ea typeface="Calibri"/>
                <a:cs typeface="Arial"/>
              </a:rPr>
              <a:t>Chlorpheniramine</a:t>
            </a:r>
            <a:r>
              <a:rPr lang="en-US" sz="2400" dirty="0">
                <a:solidFill>
                  <a:srgbClr val="241F1F"/>
                </a:solidFill>
                <a:effectLst/>
                <a:latin typeface="Times New Roman"/>
                <a:ea typeface="Calibri"/>
                <a:cs typeface="Arial"/>
              </a:rPr>
              <a:t> 0.25 to 0.5 mg/kg q12 h</a:t>
            </a:r>
            <a:endParaRPr lang="en-US" sz="2400" dirty="0">
              <a:ea typeface="Calibri"/>
              <a:cs typeface="Arial"/>
            </a:endParaRPr>
          </a:p>
        </p:txBody>
      </p:sp>
    </p:spTree>
    <p:extLst>
      <p:ext uri="{BB962C8B-B14F-4D97-AF65-F5344CB8AC3E}">
        <p14:creationId xmlns:p14="http://schemas.microsoft.com/office/powerpoint/2010/main" val="18209195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E27D1A-6053-9B6C-25F6-2413A5E9953D}"/>
              </a:ext>
            </a:extLst>
          </p:cNvPr>
          <p:cNvPicPr>
            <a:picLocks noChangeAspect="1"/>
          </p:cNvPicPr>
          <p:nvPr/>
        </p:nvPicPr>
        <p:blipFill>
          <a:blip r:embed="rId2"/>
          <a:stretch>
            <a:fillRect/>
          </a:stretch>
        </p:blipFill>
        <p:spPr>
          <a:xfrm>
            <a:off x="19538" y="0"/>
            <a:ext cx="8872941" cy="5788731"/>
          </a:xfrm>
          <a:prstGeom prst="rect">
            <a:avLst/>
          </a:prstGeom>
        </p:spPr>
      </p:pic>
      <p:sp>
        <p:nvSpPr>
          <p:cNvPr id="4" name="TextBox 3">
            <a:extLst>
              <a:ext uri="{FF2B5EF4-FFF2-40B4-BE49-F238E27FC236}">
                <a16:creationId xmlns:a16="http://schemas.microsoft.com/office/drawing/2014/main" id="{E23B74C2-D9E4-3BA0-869C-403D20371B9D}"/>
              </a:ext>
            </a:extLst>
          </p:cNvPr>
          <p:cNvSpPr txBox="1"/>
          <p:nvPr/>
        </p:nvSpPr>
        <p:spPr>
          <a:xfrm>
            <a:off x="1115616" y="5843825"/>
            <a:ext cx="5724128" cy="1015663"/>
          </a:xfrm>
          <a:prstGeom prst="rect">
            <a:avLst/>
          </a:prstGeom>
          <a:noFill/>
        </p:spPr>
        <p:txBody>
          <a:bodyPr wrap="square">
            <a:spAutoFit/>
          </a:bodyPr>
          <a:lstStyle/>
          <a:p>
            <a:pPr algn="ctr"/>
            <a:r>
              <a:rPr lang="en-US" sz="6000"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03480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8847"/>
            <a:ext cx="8712968" cy="6681124"/>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Secondary </a:t>
            </a:r>
            <a:r>
              <a:rPr lang="en-US" sz="2400" b="1" dirty="0" err="1">
                <a:solidFill>
                  <a:srgbClr val="241F1F"/>
                </a:solidFill>
                <a:effectLst/>
                <a:latin typeface="Times New Roman"/>
                <a:ea typeface="Calibri"/>
                <a:cs typeface="Arial"/>
              </a:rPr>
              <a:t>pityriasis</a:t>
            </a:r>
            <a:r>
              <a:rPr lang="en-US" sz="2400" b="1" dirty="0">
                <a:solidFill>
                  <a:srgbClr val="241F1F"/>
                </a:solidFill>
                <a:effectLst/>
                <a:latin typeface="Times New Roman"/>
                <a:ea typeface="Calibri"/>
                <a:cs typeface="Arial"/>
              </a:rPr>
              <a:t> </a:t>
            </a:r>
            <a:r>
              <a:rPr lang="en-US" sz="2400" dirty="0">
                <a:solidFill>
                  <a:srgbClr val="241F1F"/>
                </a:solidFill>
                <a:effectLst/>
                <a:latin typeface="Times New Roman"/>
                <a:ea typeface="Calibri"/>
                <a:cs typeface="Arial"/>
              </a:rPr>
              <a:t>is characterized by excessive desquamation of epithelial cells and usually associated with the following: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Scratching in flea, louse, and mange infestations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solidFill>
                  <a:srgbClr val="241F1F"/>
                </a:solidFill>
                <a:effectLst/>
                <a:latin typeface="Times New Roman"/>
                <a:ea typeface="Calibri"/>
                <a:cs typeface="Arial"/>
              </a:rPr>
              <a:t>Keratolytic</a:t>
            </a:r>
            <a:r>
              <a:rPr lang="en-US" sz="2400" dirty="0">
                <a:solidFill>
                  <a:srgbClr val="241F1F"/>
                </a:solidFill>
                <a:effectLst/>
                <a:latin typeface="Times New Roman"/>
                <a:ea typeface="Calibri"/>
                <a:cs typeface="Arial"/>
              </a:rPr>
              <a:t> infection (e.g., with ringworm fungus).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 </a:t>
            </a:r>
            <a:endParaRPr lang="en-US" sz="2400" dirty="0">
              <a:ea typeface="Calibri"/>
              <a:cs typeface="Arial"/>
            </a:endParaRPr>
          </a:p>
          <a:p>
            <a:pPr algn="just" rtl="0">
              <a:lnSpc>
                <a:spcPct val="150000"/>
              </a:lnSpc>
              <a:spcAft>
                <a:spcPts val="0"/>
              </a:spcAft>
            </a:pPr>
            <a:r>
              <a:rPr lang="en-US" sz="2400" i="1" dirty="0">
                <a:solidFill>
                  <a:srgbClr val="241F1F"/>
                </a:solidFill>
                <a:effectLst/>
                <a:latin typeface="Times New Roman"/>
                <a:ea typeface="Calibri"/>
                <a:cs typeface="Arial"/>
              </a:rPr>
              <a:t>Primary </a:t>
            </a:r>
            <a:r>
              <a:rPr lang="en-US" sz="2400" i="1" dirty="0" err="1">
                <a:solidFill>
                  <a:srgbClr val="241F1F"/>
                </a:solidFill>
                <a:effectLst/>
                <a:latin typeface="Times New Roman"/>
                <a:ea typeface="Calibri"/>
                <a:cs typeface="Arial"/>
              </a:rPr>
              <a:t>pityriasis</a:t>
            </a:r>
            <a:r>
              <a:rPr lang="en-US" sz="2400" i="1" dirty="0">
                <a:solidFill>
                  <a:srgbClr val="241F1F"/>
                </a:solidFill>
                <a:effectLst/>
                <a:latin typeface="Times New Roman"/>
                <a:ea typeface="Calibri"/>
                <a:cs typeface="Arial"/>
              </a:rPr>
              <a:t> scales are superficial, accumulate where the coat is long, and are usually associated with a dry, lusterless coat. Itching or other skin lesions are not features.</a:t>
            </a:r>
            <a:endParaRPr lang="en-US" sz="2400" dirty="0">
              <a:ea typeface="Calibri"/>
              <a:cs typeface="Arial"/>
            </a:endParaRPr>
          </a:p>
          <a:p>
            <a:pPr algn="just" rtl="0">
              <a:lnSpc>
                <a:spcPct val="150000"/>
              </a:lnSpc>
              <a:spcAft>
                <a:spcPts val="0"/>
              </a:spcAft>
            </a:pPr>
            <a:r>
              <a:rPr lang="en-US" sz="2400" i="1" dirty="0">
                <a:solidFill>
                  <a:srgbClr val="241F1F"/>
                </a:solidFill>
                <a:effectLst/>
                <a:latin typeface="Times New Roman"/>
                <a:ea typeface="Calibri"/>
                <a:cs typeface="Arial"/>
              </a:rPr>
              <a:t>Secondary </a:t>
            </a:r>
            <a:r>
              <a:rPr lang="en-US" sz="2400" i="1" dirty="0" err="1">
                <a:solidFill>
                  <a:srgbClr val="241F1F"/>
                </a:solidFill>
                <a:effectLst/>
                <a:latin typeface="Times New Roman"/>
                <a:ea typeface="Calibri"/>
                <a:cs typeface="Arial"/>
              </a:rPr>
              <a:t>pityriasis</a:t>
            </a:r>
            <a:r>
              <a:rPr lang="en-US" sz="2400" i="1" dirty="0">
                <a:solidFill>
                  <a:srgbClr val="241F1F"/>
                </a:solidFill>
                <a:effectLst/>
                <a:latin typeface="Times New Roman"/>
                <a:ea typeface="Calibri"/>
                <a:cs typeface="Arial"/>
              </a:rPr>
              <a:t> is usually accompanied by the lesions of the primary disease.</a:t>
            </a:r>
            <a:endParaRPr lang="en-US" sz="2400" dirty="0">
              <a:ea typeface="Calibri"/>
              <a:cs typeface="Arial"/>
            </a:endParaRPr>
          </a:p>
          <a:p>
            <a:pPr algn="just" rtl="0">
              <a:lnSpc>
                <a:spcPct val="150000"/>
              </a:lnSpc>
              <a:spcAft>
                <a:spcPts val="0"/>
              </a:spcAft>
            </a:pPr>
            <a:r>
              <a:rPr lang="en-US" sz="2400" dirty="0" err="1">
                <a:solidFill>
                  <a:srgbClr val="241F1F"/>
                </a:solidFill>
                <a:effectLst/>
                <a:latin typeface="Times New Roman"/>
                <a:ea typeface="Calibri"/>
                <a:cs typeface="Arial"/>
              </a:rPr>
              <a:t>Pityriasis</a:t>
            </a:r>
            <a:r>
              <a:rPr lang="en-US" sz="2400" dirty="0">
                <a:solidFill>
                  <a:srgbClr val="241F1F"/>
                </a:solidFill>
                <a:effectLst/>
                <a:latin typeface="Times New Roman"/>
                <a:ea typeface="Calibri"/>
                <a:cs typeface="Arial"/>
              </a:rPr>
              <a:t> is identified by the absence of parasites and fungi in skin scrapings.</a:t>
            </a:r>
            <a:endParaRPr lang="en-US" sz="2400" dirty="0">
              <a:ea typeface="Calibri"/>
              <a:cs typeface="Arial"/>
            </a:endParaRPr>
          </a:p>
        </p:txBody>
      </p:sp>
    </p:spTree>
    <p:extLst>
      <p:ext uri="{BB962C8B-B14F-4D97-AF65-F5344CB8AC3E}">
        <p14:creationId xmlns:p14="http://schemas.microsoft.com/office/powerpoint/2010/main" val="35385287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1665" y="404664"/>
            <a:ext cx="8856984" cy="6186309"/>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DIFFERENTIAL DIAGNOSIS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Hyperkeratosis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a:solidFill>
                  <a:srgbClr val="241F1F"/>
                </a:solidFill>
                <a:effectLst/>
                <a:latin typeface="Times New Roman"/>
                <a:ea typeface="Calibri"/>
                <a:cs typeface="Arial"/>
              </a:rPr>
              <a:t>Parakeratosis</a:t>
            </a:r>
            <a:r>
              <a:rPr lang="en-US" sz="2400" dirty="0">
                <a:solidFill>
                  <a:srgbClr val="241F1F"/>
                </a:solidFill>
                <a:effectLst/>
                <a:latin typeface="Times New Roman"/>
                <a:ea typeface="Calibri"/>
                <a:cs typeface="Arial"/>
              </a:rPr>
              <a: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Ringworm </a:t>
            </a:r>
          </a:p>
          <a:p>
            <a:pPr lvl="0" algn="just" rtl="0">
              <a:lnSpc>
                <a:spcPct val="150000"/>
              </a:lnSpc>
              <a:spcAft>
                <a:spcPts val="0"/>
              </a:spcAft>
            </a:pP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TREATMENT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Primary treatment </a:t>
            </a:r>
            <a:r>
              <a:rPr lang="en-US" sz="2400" dirty="0">
                <a:solidFill>
                  <a:srgbClr val="241F1F"/>
                </a:solidFill>
                <a:effectLst/>
                <a:latin typeface="Times New Roman"/>
                <a:ea typeface="Calibri"/>
                <a:cs typeface="Arial"/>
              </a:rPr>
              <a:t>requires correction of the primary cause.</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Supportive treatment </a:t>
            </a:r>
            <a:r>
              <a:rPr lang="en-US" sz="2400" dirty="0">
                <a:solidFill>
                  <a:srgbClr val="241F1F"/>
                </a:solidFill>
                <a:effectLst/>
                <a:latin typeface="Times New Roman"/>
                <a:ea typeface="Calibri"/>
                <a:cs typeface="Arial"/>
              </a:rPr>
              <a:t>commences with a thorough washing, followed by alternating applications of a bland emollient ointment and an alcoholic lotion. Salicylic acid is frequently incorporated into a lotion or ointment</a:t>
            </a:r>
            <a:r>
              <a:rPr lang="en-US" sz="2400" dirty="0">
                <a:ea typeface="Calibri"/>
                <a:cs typeface="Arial"/>
              </a:rPr>
              <a:t> </a:t>
            </a:r>
            <a:r>
              <a:rPr lang="en-US" sz="2400" dirty="0">
                <a:solidFill>
                  <a:srgbClr val="241F1F"/>
                </a:solidFill>
                <a:effectLst/>
                <a:latin typeface="Times New Roman"/>
                <a:ea typeface="Calibri"/>
                <a:cs typeface="Arial"/>
              </a:rPr>
              <a:t>with a lanolin base.</a:t>
            </a:r>
            <a:endParaRPr lang="en-US" sz="2400" dirty="0">
              <a:ea typeface="Calibri"/>
              <a:cs typeface="Arial"/>
            </a:endParaRPr>
          </a:p>
        </p:txBody>
      </p:sp>
    </p:spTree>
    <p:extLst>
      <p:ext uri="{BB962C8B-B14F-4D97-AF65-F5344CB8AC3E}">
        <p14:creationId xmlns:p14="http://schemas.microsoft.com/office/powerpoint/2010/main" val="1353150208"/>
      </p:ext>
    </p:extLst>
  </p:cSld>
  <p:clrMapOvr>
    <a:masterClrMapping/>
  </p:clrMapOvr>
  <p:transition spd="slow">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688" y="0"/>
            <a:ext cx="8856984" cy="6740307"/>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HYPERKERATOSIS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Epithelial cells accumulate on the skin as a result of excessive keratinization of epithelial cells and intercellular bridges, interference layer of the epidermis, and hypertrophy of</a:t>
            </a:r>
            <a:r>
              <a:rPr lang="en-US" sz="2400" dirty="0">
                <a:ea typeface="Calibri"/>
                <a:cs typeface="Arial"/>
              </a:rPr>
              <a:t> </a:t>
            </a:r>
            <a:r>
              <a:rPr lang="en-US" sz="2400" dirty="0">
                <a:solidFill>
                  <a:srgbClr val="241F1F"/>
                </a:solidFill>
                <a:effectLst/>
                <a:latin typeface="Times New Roman"/>
                <a:ea typeface="Calibri"/>
                <a:cs typeface="Arial"/>
              </a:rPr>
              <a:t>the stratum </a:t>
            </a:r>
            <a:r>
              <a:rPr lang="en-US" sz="2400" dirty="0" err="1">
                <a:solidFill>
                  <a:srgbClr val="241F1F"/>
                </a:solidFill>
                <a:effectLst/>
                <a:latin typeface="Times New Roman"/>
                <a:ea typeface="Calibri"/>
                <a:cs typeface="Arial"/>
              </a:rPr>
              <a:t>corneum</a:t>
            </a:r>
            <a:r>
              <a:rPr lang="en-US" sz="2400" dirty="0">
                <a:solidFill>
                  <a:srgbClr val="241F1F"/>
                </a:solidFill>
                <a:effectLst/>
                <a:latin typeface="Times New Roman"/>
                <a:ea typeface="Calibri"/>
                <a:cs typeface="Arial"/>
              </a:rPr>
              <a:t>.</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Local hyperkeratosis </a:t>
            </a:r>
            <a:r>
              <a:rPr lang="en-US" sz="2400" dirty="0">
                <a:solidFill>
                  <a:srgbClr val="241F1F"/>
                </a:solidFill>
                <a:effectLst/>
                <a:latin typeface="Times New Roman"/>
                <a:ea typeface="Calibri"/>
                <a:cs typeface="Arial"/>
              </a:rPr>
              <a:t>may be caused by the following: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Mechanical stress on pressure points (e.g., elbows, hocks, or brisket) when animals lie habitually on hard surfaces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Mechanical and/or chemical stress (e.g., </a:t>
            </a:r>
            <a:r>
              <a:rPr lang="en-US" sz="2400" b="1" dirty="0">
                <a:solidFill>
                  <a:srgbClr val="241F1F"/>
                </a:solidFill>
                <a:effectLst/>
                <a:latin typeface="Times New Roman"/>
                <a:ea typeface="Calibri"/>
                <a:cs typeface="Arial"/>
              </a:rPr>
              <a:t>teat-end keratosis </a:t>
            </a:r>
            <a:r>
              <a:rPr lang="en-US" sz="2400" dirty="0">
                <a:solidFill>
                  <a:srgbClr val="241F1F"/>
                </a:solidFill>
                <a:effectLst/>
                <a:latin typeface="Times New Roman"/>
                <a:ea typeface="Calibri"/>
                <a:cs typeface="Arial"/>
              </a:rPr>
              <a:t>of dairy cows that can be caused by improper milking machine settings, </a:t>
            </a:r>
            <a:r>
              <a:rPr lang="en-US" sz="2400" dirty="0" err="1">
                <a:solidFill>
                  <a:srgbClr val="241F1F"/>
                </a:solidFill>
                <a:effectLst/>
                <a:latin typeface="Times New Roman"/>
                <a:ea typeface="Calibri"/>
                <a:cs typeface="Arial"/>
              </a:rPr>
              <a:t>overmilking</a:t>
            </a:r>
            <a:r>
              <a:rPr lang="en-US" sz="2400" dirty="0">
                <a:solidFill>
                  <a:srgbClr val="241F1F"/>
                </a:solidFill>
                <a:effectLst/>
                <a:latin typeface="Times New Roman"/>
                <a:ea typeface="Calibri"/>
                <a:cs typeface="Arial"/>
              </a:rPr>
              <a:t>, improper use of teat sanitizers or cold weather)</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Parasitism (</a:t>
            </a:r>
            <a:r>
              <a:rPr lang="en-US" sz="2400" dirty="0" err="1">
                <a:solidFill>
                  <a:srgbClr val="241F1F"/>
                </a:solidFill>
                <a:effectLst/>
                <a:latin typeface="Times New Roman"/>
                <a:ea typeface="Calibri"/>
                <a:cs typeface="Arial"/>
              </a:rPr>
              <a:t>hyperkeratotic</a:t>
            </a:r>
            <a:r>
              <a:rPr lang="en-US" sz="2400" dirty="0">
                <a:solidFill>
                  <a:srgbClr val="241F1F"/>
                </a:solidFill>
                <a:effectLst/>
                <a:latin typeface="Times New Roman"/>
                <a:ea typeface="Calibri"/>
                <a:cs typeface="Arial"/>
              </a:rPr>
              <a:t> form of </a:t>
            </a:r>
            <a:r>
              <a:rPr lang="en-US" sz="2400" dirty="0" err="1">
                <a:solidFill>
                  <a:srgbClr val="241F1F"/>
                </a:solidFill>
                <a:effectLst/>
                <a:latin typeface="Times New Roman"/>
                <a:ea typeface="Calibri"/>
                <a:cs typeface="Arial"/>
              </a:rPr>
              <a:t>sarcoptes</a:t>
            </a:r>
            <a:r>
              <a:rPr lang="en-US" sz="2400" dirty="0">
                <a:solidFill>
                  <a:srgbClr val="241F1F"/>
                </a:solidFill>
                <a:effectLst/>
                <a:latin typeface="Times New Roman"/>
                <a:ea typeface="Calibri"/>
                <a:cs typeface="Arial"/>
              </a:rPr>
              <a:t> of small ruminants)</a:t>
            </a:r>
            <a:endParaRPr lang="en-US" sz="2400" dirty="0">
              <a:ea typeface="Calibri"/>
              <a:cs typeface="Arial"/>
            </a:endParaRPr>
          </a:p>
        </p:txBody>
      </p:sp>
    </p:spTree>
    <p:extLst>
      <p:ext uri="{BB962C8B-B14F-4D97-AF65-F5344CB8AC3E}">
        <p14:creationId xmlns:p14="http://schemas.microsoft.com/office/powerpoint/2010/main" val="318931374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76245" y="908720"/>
            <a:ext cx="8640960" cy="3357137"/>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Generalized hyperkeratosis </a:t>
            </a:r>
            <a:r>
              <a:rPr lang="en-US" sz="2400" dirty="0">
                <a:solidFill>
                  <a:srgbClr val="241F1F"/>
                </a:solidFill>
                <a:effectLst/>
                <a:latin typeface="Times New Roman"/>
                <a:ea typeface="Calibri"/>
                <a:cs typeface="Arial"/>
              </a:rPr>
              <a:t>may be caused by the following: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Poisoning with highly chlorinated naphthalene compounds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Chronic arsenic poisoning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Inherited congenital </a:t>
            </a:r>
            <a:r>
              <a:rPr lang="en-US" sz="2400" dirty="0" err="1">
                <a:solidFill>
                  <a:srgbClr val="241F1F"/>
                </a:solidFill>
                <a:effectLst/>
                <a:latin typeface="Times New Roman"/>
                <a:ea typeface="Calibri"/>
                <a:cs typeface="Arial"/>
              </a:rPr>
              <a:t>ichthyosis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Infection with a fungus, was recently associated with generalized hyperkeratosis in a calf and a goat kid.</a:t>
            </a:r>
            <a:endParaRPr lang="en-US" sz="2400" dirty="0">
              <a:ea typeface="Calibri"/>
              <a:cs typeface="Arial"/>
            </a:endParaRPr>
          </a:p>
        </p:txBody>
      </p:sp>
    </p:spTree>
    <p:extLst>
      <p:ext uri="{BB962C8B-B14F-4D97-AF65-F5344CB8AC3E}">
        <p14:creationId xmlns:p14="http://schemas.microsoft.com/office/powerpoint/2010/main" val="42800197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6596"/>
            <a:ext cx="8784976" cy="5573129"/>
          </a:xfrm>
          <a:prstGeom prst="rect">
            <a:avLst/>
          </a:prstGeom>
        </p:spPr>
        <p:txBody>
          <a:bodyPr wrap="square">
            <a:spAutoFit/>
          </a:bodyPr>
          <a:lstStyle/>
          <a:p>
            <a:pPr algn="just" rtl="0">
              <a:lnSpc>
                <a:spcPct val="150000"/>
              </a:lnSpc>
              <a:spcAft>
                <a:spcPts val="0"/>
              </a:spcAft>
            </a:pPr>
            <a:r>
              <a:rPr lang="en-US" sz="2400" dirty="0">
                <a:solidFill>
                  <a:srgbClr val="241F1F"/>
                </a:solidFill>
                <a:effectLst/>
                <a:latin typeface="Times New Roman"/>
                <a:ea typeface="Calibri"/>
                <a:cs typeface="Arial"/>
              </a:rPr>
              <a:t>The skin is dry, scaly, thicker than normal, usually corrugated, hairless, and fissured in a grid like pattern. Secondary infection of deep fissures may occur if the area is continually wet.</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Confirmation of the diagnosis is by the demonstration of the characteristically thickened stratum </a:t>
            </a:r>
            <a:r>
              <a:rPr lang="en-US" sz="2400" dirty="0" err="1">
                <a:solidFill>
                  <a:srgbClr val="241F1F"/>
                </a:solidFill>
                <a:effectLst/>
                <a:latin typeface="Times New Roman"/>
                <a:ea typeface="Calibri"/>
                <a:cs typeface="Arial"/>
              </a:rPr>
              <a:t>corneum</a:t>
            </a:r>
            <a:r>
              <a:rPr lang="en-US" sz="2400" dirty="0">
                <a:solidFill>
                  <a:srgbClr val="241F1F"/>
                </a:solidFill>
                <a:effectLst/>
                <a:latin typeface="Times New Roman"/>
                <a:ea typeface="Calibri"/>
                <a:cs typeface="Arial"/>
              </a:rPr>
              <a:t> in a biopsy section, which also serves to differentiate the condition from </a:t>
            </a:r>
            <a:r>
              <a:rPr lang="en-US" sz="2400" dirty="0" err="1">
                <a:solidFill>
                  <a:srgbClr val="241F1F"/>
                </a:solidFill>
                <a:effectLst/>
                <a:latin typeface="Times New Roman"/>
                <a:ea typeface="Calibri"/>
                <a:cs typeface="Arial"/>
              </a:rPr>
              <a:t>parakeratosis</a:t>
            </a:r>
            <a:r>
              <a:rPr lang="en-US" sz="2400" dirty="0">
                <a:solidFill>
                  <a:srgbClr val="241F1F"/>
                </a:solidFill>
                <a:effectLst/>
                <a:latin typeface="Times New Roman"/>
                <a:ea typeface="Calibri"/>
                <a:cs typeface="Arial"/>
              </a:rPr>
              <a:t>, inherited </a:t>
            </a:r>
            <a:r>
              <a:rPr lang="en-US" sz="2400" dirty="0" err="1">
                <a:solidFill>
                  <a:srgbClr val="241F1F"/>
                </a:solidFill>
                <a:effectLst/>
                <a:latin typeface="Times New Roman"/>
                <a:ea typeface="Calibri"/>
                <a:cs typeface="Arial"/>
              </a:rPr>
              <a:t>ichthyosis</a:t>
            </a:r>
            <a:r>
              <a:rPr lang="en-US" sz="2400" dirty="0">
                <a:solidFill>
                  <a:srgbClr val="241F1F"/>
                </a:solidFill>
                <a:effectLst/>
                <a:latin typeface="Times New Roman"/>
                <a:ea typeface="Calibri"/>
                <a:cs typeface="Arial"/>
              </a:rPr>
              <a:t> “Congenital and Inherited Skin Defects”).</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Primary treatment depends on correction of the cause. Supportive treatment is by the application of a </a:t>
            </a:r>
            <a:r>
              <a:rPr lang="en-US" sz="2400" dirty="0" err="1">
                <a:solidFill>
                  <a:srgbClr val="241F1F"/>
                </a:solidFill>
                <a:effectLst/>
                <a:latin typeface="Times New Roman"/>
                <a:ea typeface="Calibri"/>
                <a:cs typeface="Arial"/>
              </a:rPr>
              <a:t>keratolytic</a:t>
            </a:r>
            <a:r>
              <a:rPr lang="en-US" sz="2400" dirty="0">
                <a:solidFill>
                  <a:srgbClr val="241F1F"/>
                </a:solidFill>
                <a:effectLst/>
                <a:latin typeface="Times New Roman"/>
                <a:ea typeface="Calibri"/>
                <a:cs typeface="Arial"/>
              </a:rPr>
              <a:t> agent (e.g., salicylic acid ointment).</a:t>
            </a:r>
            <a:endParaRPr lang="en-US" sz="2400" dirty="0">
              <a:ea typeface="Calibri"/>
              <a:cs typeface="Arial"/>
            </a:endParaRPr>
          </a:p>
        </p:txBody>
      </p:sp>
    </p:spTree>
    <p:extLst>
      <p:ext uri="{BB962C8B-B14F-4D97-AF65-F5344CB8AC3E}">
        <p14:creationId xmlns:p14="http://schemas.microsoft.com/office/powerpoint/2010/main" val="134625163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144" y="4327"/>
            <a:ext cx="8900344" cy="7294305"/>
          </a:xfrm>
          <a:prstGeom prst="rect">
            <a:avLst/>
          </a:prstGeom>
        </p:spPr>
        <p:txBody>
          <a:bodyPr wrap="square">
            <a:spAutoFit/>
          </a:bodyPr>
          <a:lstStyle/>
          <a:p>
            <a:pPr algn="just" rtl="0">
              <a:lnSpc>
                <a:spcPct val="150000"/>
              </a:lnSpc>
              <a:spcAft>
                <a:spcPts val="0"/>
              </a:spcAft>
            </a:pPr>
            <a:r>
              <a:rPr lang="en-US" sz="2400" b="1" dirty="0">
                <a:solidFill>
                  <a:srgbClr val="241F1F"/>
                </a:solidFill>
                <a:effectLst/>
                <a:latin typeface="Times New Roman"/>
                <a:ea typeface="Calibri"/>
                <a:cs typeface="Arial"/>
              </a:rPr>
              <a:t>PARAKERATOSIS</a:t>
            </a:r>
            <a:endParaRPr lang="en-US" sz="2400" dirty="0">
              <a:ea typeface="Calibri"/>
              <a:cs typeface="Arial"/>
            </a:endParaRPr>
          </a:p>
          <a:p>
            <a:pPr algn="just" rtl="0">
              <a:lnSpc>
                <a:spcPct val="150000"/>
              </a:lnSpc>
              <a:spcAft>
                <a:spcPts val="0"/>
              </a:spcAft>
            </a:pPr>
            <a:r>
              <a:rPr lang="en-US" sz="2400" dirty="0" err="1">
                <a:solidFill>
                  <a:srgbClr val="241F1F"/>
                </a:solidFill>
                <a:effectLst/>
                <a:latin typeface="Times New Roman"/>
                <a:ea typeface="Calibri"/>
                <a:cs typeface="Arial"/>
              </a:rPr>
              <a:t>Parakeratosis</a:t>
            </a:r>
            <a:r>
              <a:rPr lang="en-US" sz="2400" dirty="0">
                <a:solidFill>
                  <a:srgbClr val="241F1F"/>
                </a:solidFill>
                <a:effectLst/>
                <a:latin typeface="Times New Roman"/>
                <a:ea typeface="Calibri"/>
                <a:cs typeface="Arial"/>
              </a:rPr>
              <a:t>, a skin condition characterized by incomplete keratinization of epithelial cells, can have various causes: Caused by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nonspecific chronic inflammation of cellular epidermis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a:solidFill>
                  <a:srgbClr val="241F1F"/>
                </a:solidFill>
                <a:effectLst/>
                <a:latin typeface="Times New Roman"/>
                <a:ea typeface="Calibri"/>
                <a:cs typeface="Arial"/>
              </a:rPr>
              <a:t> Associated with dietary deficiency of zinc </a:t>
            </a:r>
            <a:r>
              <a:rPr lang="en-US" sz="2400" dirty="0">
                <a:solidFill>
                  <a:srgbClr val="241F1F"/>
                </a:solidFill>
                <a:effectLst/>
                <a:latin typeface="Times New Roman"/>
                <a:ea typeface="Calibri"/>
              </a:rPr>
              <a:t>Part of an  inherited disease</a:t>
            </a:r>
          </a:p>
          <a:p>
            <a:pPr algn="just" rtl="0">
              <a:lnSpc>
                <a:spcPct val="150000"/>
              </a:lnSpc>
              <a:spcAft>
                <a:spcPts val="0"/>
              </a:spcAft>
            </a:pPr>
            <a:r>
              <a:rPr lang="en-US" sz="2400" dirty="0">
                <a:solidFill>
                  <a:srgbClr val="241F1F"/>
                </a:solidFill>
                <a:effectLst/>
                <a:latin typeface="Times New Roman"/>
                <a:ea typeface="Calibri"/>
                <a:cs typeface="Arial"/>
              </a:rPr>
              <a:t>The initial lesion comprises edema of the prickle cell layer, dilatation of  the intercellular </a:t>
            </a:r>
            <a:r>
              <a:rPr lang="en-US" sz="2400" dirty="0" err="1">
                <a:solidFill>
                  <a:srgbClr val="241F1F"/>
                </a:solidFill>
                <a:effectLst/>
                <a:latin typeface="Times New Roman"/>
                <a:ea typeface="Calibri"/>
                <a:cs typeface="Arial"/>
              </a:rPr>
              <a:t>lymphatics</a:t>
            </a:r>
            <a:r>
              <a:rPr lang="en-US" sz="2400" dirty="0">
                <a:solidFill>
                  <a:srgbClr val="241F1F"/>
                </a:solidFill>
                <a:effectLst/>
                <a:latin typeface="Times New Roman"/>
                <a:ea typeface="Calibri"/>
                <a:cs typeface="Arial"/>
              </a:rPr>
              <a:t>, and leukocyte infiltration. Imperfect keratinization of epithelial cells at the granular layer of the epidermis follows, and the horn cells produced are sticky and soft, retain their nuclei, and stick together to form large masses, which stay fixed to the</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underlying tissues or are shed as thick scales.</a:t>
            </a:r>
            <a:endParaRPr lang="en-US" sz="2400" dirty="0">
              <a:ea typeface="Calibri"/>
              <a:cs typeface="Arial"/>
            </a:endParaRPr>
          </a:p>
          <a:p>
            <a:pPr lvl="0" algn="just" rtl="0">
              <a:lnSpc>
                <a:spcPct val="150000"/>
              </a:lnSpc>
              <a:spcAft>
                <a:spcPts val="0"/>
              </a:spcAft>
            </a:pPr>
            <a:endParaRPr lang="ar-IQ" sz="2400" dirty="0"/>
          </a:p>
        </p:txBody>
      </p:sp>
    </p:spTree>
    <p:extLst>
      <p:ext uri="{BB962C8B-B14F-4D97-AF65-F5344CB8AC3E}">
        <p14:creationId xmlns:p14="http://schemas.microsoft.com/office/powerpoint/2010/main" val="42208779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82094"/>
            <a:ext cx="8568952" cy="5573129"/>
          </a:xfrm>
          <a:prstGeom prst="rect">
            <a:avLst/>
          </a:prstGeom>
        </p:spPr>
        <p:txBody>
          <a:bodyPr wrap="square">
            <a:spAutoFit/>
          </a:bodyPr>
          <a:lstStyle/>
          <a:p>
            <a:pPr algn="just" rtl="0">
              <a:lnSpc>
                <a:spcPct val="150000"/>
              </a:lnSpc>
              <a:spcAft>
                <a:spcPts val="0"/>
              </a:spcAft>
            </a:pPr>
            <a:r>
              <a:rPr lang="en-US" sz="2400" dirty="0">
                <a:solidFill>
                  <a:srgbClr val="241F1F"/>
                </a:solidFill>
                <a:effectLst/>
                <a:latin typeface="Times New Roman"/>
                <a:ea typeface="Calibri"/>
                <a:cs typeface="Arial"/>
              </a:rPr>
              <a:t>Initially the skin is reddened, followed by thickening and gray discoloration. Large, soft scales accumulate, are often held in place by hairs, and usually crack and fissure; their removal leaves a raw, red surface. Hyperkeratosis scales are thin and dry and accompany an intact, normal skin.</a:t>
            </a:r>
            <a:endParaRPr lang="en-US" sz="2400" dirty="0">
              <a:ea typeface="Calibri"/>
              <a:cs typeface="Arial"/>
            </a:endParaRPr>
          </a:p>
          <a:p>
            <a:pPr algn="just" rtl="0">
              <a:lnSpc>
                <a:spcPct val="150000"/>
              </a:lnSpc>
              <a:spcAft>
                <a:spcPts val="0"/>
              </a:spcAft>
            </a:pPr>
            <a:r>
              <a:rPr lang="en-US" sz="2400" dirty="0">
                <a:solidFill>
                  <a:srgbClr val="241F1F"/>
                </a:solidFill>
                <a:effectLst/>
                <a:latin typeface="Times New Roman"/>
                <a:ea typeface="Calibri"/>
                <a:cs typeface="Arial"/>
              </a:rPr>
              <a:t>The diagnosis is made based on the clinical presentation and can be confirmed by the identification of imperfect keratinization in a </a:t>
            </a:r>
            <a:r>
              <a:rPr lang="en-US" sz="2400" dirty="0" err="1">
                <a:solidFill>
                  <a:srgbClr val="241F1F"/>
                </a:solidFill>
                <a:effectLst/>
                <a:latin typeface="Times New Roman"/>
                <a:ea typeface="Calibri"/>
                <a:cs typeface="Arial"/>
              </a:rPr>
              <a:t>histopathological</a:t>
            </a:r>
            <a:r>
              <a:rPr lang="en-US" sz="2400" dirty="0">
                <a:solidFill>
                  <a:srgbClr val="241F1F"/>
                </a:solidFill>
                <a:effectLst/>
                <a:latin typeface="Times New Roman"/>
                <a:ea typeface="Calibri"/>
                <a:cs typeface="Arial"/>
              </a:rPr>
              <a:t> examination of a biopsy or a skin section at necropsy.</a:t>
            </a:r>
            <a:endParaRPr lang="en-US" sz="2400" dirty="0">
              <a:ea typeface="Calibri"/>
              <a:cs typeface="Arial"/>
            </a:endParaRPr>
          </a:p>
          <a:p>
            <a:pPr algn="just" rtl="0">
              <a:lnSpc>
                <a:spcPct val="150000"/>
              </a:lnSpc>
              <a:spcAft>
                <a:spcPts val="0"/>
              </a:spcAft>
            </a:pPr>
            <a:r>
              <a:rPr lang="en-US" sz="2400" b="1" dirty="0">
                <a:solidFill>
                  <a:srgbClr val="241F1F"/>
                </a:solidFill>
                <a:effectLst/>
                <a:latin typeface="Times New Roman"/>
                <a:ea typeface="Calibri"/>
                <a:cs typeface="Arial"/>
              </a:rPr>
              <a:t> </a:t>
            </a:r>
            <a:endParaRPr lang="en-US" sz="2400" dirty="0">
              <a:ea typeface="Calibri"/>
              <a:cs typeface="Arial"/>
            </a:endParaRPr>
          </a:p>
        </p:txBody>
      </p:sp>
    </p:spTree>
    <p:extLst>
      <p:ext uri="{BB962C8B-B14F-4D97-AF65-F5344CB8AC3E}">
        <p14:creationId xmlns:p14="http://schemas.microsoft.com/office/powerpoint/2010/main" val="310954550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TotalTime>
  <Words>1687</Words>
  <Application>Microsoft Office PowerPoint</Application>
  <PresentationFormat>On-screen Show (4:3)</PresentationFormat>
  <Paragraphs>120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Century Schoolbook</vt:lpstr>
      <vt:lpstr>Times New Roman</vt:lpstr>
      <vt:lpstr>Wingdings</vt:lpstr>
      <vt:lpstr>Wingdings 2</vt:lpstr>
      <vt:lpstr>مشربية</vt:lpstr>
      <vt:lpstr>Diseases of the Epidermis and Dermis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of the Epidermis and Dermis</dc:title>
  <dc:creator>Maher</dc:creator>
  <cp:lastModifiedBy>MA19557</cp:lastModifiedBy>
  <cp:revision>9</cp:revision>
  <dcterms:created xsi:type="dcterms:W3CDTF">2018-03-03T18:26:09Z</dcterms:created>
  <dcterms:modified xsi:type="dcterms:W3CDTF">2025-02-10T07:56:15Z</dcterms:modified>
</cp:coreProperties>
</file>